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315" r:id="rId3"/>
    <p:sldId id="316" r:id="rId4"/>
    <p:sldId id="317" r:id="rId5"/>
    <p:sldId id="356" r:id="rId6"/>
    <p:sldId id="318" r:id="rId7"/>
    <p:sldId id="408" r:id="rId8"/>
    <p:sldId id="410" r:id="rId9"/>
    <p:sldId id="374" r:id="rId10"/>
    <p:sldId id="373" r:id="rId11"/>
    <p:sldId id="414" r:id="rId12"/>
    <p:sldId id="358" r:id="rId13"/>
    <p:sldId id="371" r:id="rId14"/>
    <p:sldId id="375" r:id="rId15"/>
    <p:sldId id="321" r:id="rId16"/>
    <p:sldId id="376" r:id="rId17"/>
    <p:sldId id="377" r:id="rId18"/>
    <p:sldId id="378" r:id="rId19"/>
    <p:sldId id="390" r:id="rId20"/>
    <p:sldId id="379" r:id="rId21"/>
    <p:sldId id="324" r:id="rId22"/>
    <p:sldId id="381" r:id="rId23"/>
    <p:sldId id="382" r:id="rId24"/>
    <p:sldId id="415" r:id="rId25"/>
    <p:sldId id="416" r:id="rId26"/>
    <p:sldId id="327" r:id="rId27"/>
    <p:sldId id="383" r:id="rId28"/>
    <p:sldId id="333" r:id="rId29"/>
    <p:sldId id="384" r:id="rId30"/>
    <p:sldId id="385" r:id="rId31"/>
    <p:sldId id="351" r:id="rId32"/>
    <p:sldId id="387" r:id="rId33"/>
    <p:sldId id="388" r:id="rId34"/>
    <p:sldId id="398" r:id="rId35"/>
    <p:sldId id="399" r:id="rId36"/>
    <p:sldId id="400" r:id="rId37"/>
    <p:sldId id="401" r:id="rId38"/>
    <p:sldId id="407" r:id="rId39"/>
    <p:sldId id="339" r:id="rId40"/>
    <p:sldId id="349" r:id="rId41"/>
    <p:sldId id="355" r:id="rId42"/>
    <p:sldId id="353" r:id="rId43"/>
    <p:sldId id="405" r:id="rId44"/>
    <p:sldId id="340" r:id="rId45"/>
    <p:sldId id="341" r:id="rId46"/>
    <p:sldId id="342" r:id="rId47"/>
    <p:sldId id="393" r:id="rId48"/>
    <p:sldId id="394" r:id="rId49"/>
    <p:sldId id="421" r:id="rId50"/>
    <p:sldId id="420" r:id="rId51"/>
    <p:sldId id="343" r:id="rId52"/>
    <p:sldId id="391" r:id="rId53"/>
    <p:sldId id="392" r:id="rId54"/>
    <p:sldId id="395" r:id="rId55"/>
    <p:sldId id="39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EFF"/>
    <a:srgbClr val="8EFA00"/>
    <a:srgbClr val="FF00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3" autoAdjust="0"/>
    <p:restoredTop sz="83467" autoAdjust="0"/>
  </p:normalViewPr>
  <p:slideViewPr>
    <p:cSldViewPr snapToGrid="0">
      <p:cViewPr>
        <p:scale>
          <a:sx n="100" d="100"/>
          <a:sy n="100" d="100"/>
        </p:scale>
        <p:origin x="168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2"/>
    </mc:Choice>
    <mc:Fallback>
      <c:style val="2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(MB)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RS232 Serial</c:v>
                </c:pt>
                <c:pt idx="1">
                  <c:v>Parallel (EPP)</c:v>
                </c:pt>
                <c:pt idx="2">
                  <c:v>Parallel (ECP)</c:v>
                </c:pt>
                <c:pt idx="3">
                  <c:v>USB 1.1</c:v>
                </c:pt>
                <c:pt idx="4">
                  <c:v>USB 2.0</c:v>
                </c:pt>
                <c:pt idx="5">
                  <c:v>USB 3.0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115.0</c:v>
                </c:pt>
                <c:pt idx="1">
                  <c:v>1000.0</c:v>
                </c:pt>
                <c:pt idx="2">
                  <c:v>5000.0</c:v>
                </c:pt>
                <c:pt idx="3">
                  <c:v>12000.0</c:v>
                </c:pt>
                <c:pt idx="4">
                  <c:v>48000.0</c:v>
                </c:pt>
                <c:pt idx="5" formatCode="0.00E+00">
                  <c:v>50000.0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5758944"/>
        <c:axId val="-2115755840"/>
      </c:barChart>
      <c:catAx>
        <c:axId val="-2115758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venir Light"/>
              </a:defRPr>
            </a:pPr>
            <a:endParaRPr lang="en-US"/>
          </a:p>
        </c:txPr>
        <c:crossAx val="-2115755840"/>
        <c:crosses val="autoZero"/>
        <c:auto val="1"/>
        <c:lblAlgn val="ctr"/>
        <c:lblOffset val="100"/>
        <c:noMultiLvlLbl val="0"/>
      </c:catAx>
      <c:valAx>
        <c:axId val="-2115755840"/>
        <c:scaling>
          <c:logBase val="10.0"/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-2115758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2"/>
    </mc:Choice>
    <mc:Fallback>
      <c:style val="2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(MB/s)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ISA</c:v>
                </c:pt>
                <c:pt idx="1">
                  <c:v>PCI</c:v>
                </c:pt>
                <c:pt idx="2">
                  <c:v>Serial ATA 1.0</c:v>
                </c:pt>
                <c:pt idx="3">
                  <c:v>AGP 2.0 (4x)</c:v>
                </c:pt>
                <c:pt idx="4">
                  <c:v>Sata 3.2</c:v>
                </c:pt>
                <c:pt idx="5">
                  <c:v>PCIx 4.0 x16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22.8</c:v>
                </c:pt>
                <c:pt idx="1">
                  <c:v>125.8</c:v>
                </c:pt>
                <c:pt idx="2">
                  <c:v>150.0</c:v>
                </c:pt>
                <c:pt idx="3">
                  <c:v>1066.0</c:v>
                </c:pt>
                <c:pt idx="4" formatCode="0.00E+00">
                  <c:v>16000.0</c:v>
                </c:pt>
                <c:pt idx="5" formatCode="0.00E+00">
                  <c:v>31510.0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1560624"/>
        <c:axId val="2121643616"/>
      </c:barChart>
      <c:catAx>
        <c:axId val="21215606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venir Light"/>
              </a:defRPr>
            </a:pPr>
            <a:endParaRPr lang="en-US"/>
          </a:p>
        </c:txPr>
        <c:crossAx val="2121643616"/>
        <c:crosses val="autoZero"/>
        <c:auto val="1"/>
        <c:lblAlgn val="ctr"/>
        <c:lblOffset val="100"/>
        <c:noMultiLvlLbl val="0"/>
      </c:catAx>
      <c:valAx>
        <c:axId val="2121643616"/>
        <c:scaling>
          <c:logBase val="10.0"/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none"/>
        <c:minorTickMark val="none"/>
        <c:tickLblPos val="nextTo"/>
        <c:crossAx val="2121560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BF988-E824-4B9A-90D7-107BD94E44B3}" type="datetimeFigureOut">
              <a:rPr lang="en-US" smtClean="0"/>
              <a:t>6/25/15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87445-5286-410F-873E-B1476540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48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2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57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3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for 20, try to hit 40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47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41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Transition: Now that we know who’s talking,</a:t>
            </a:r>
            <a:r>
              <a:rPr lang="en-US" baseline="0" dirty="0" smtClean="0"/>
              <a:t> how does the node declare who it’s talking to?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29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34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broadcast messages orally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26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28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4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05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6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2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46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Modularity is one of the most important things in arch; when useful integrate. Currently mm-scale systems prematurely</a:t>
            </a:r>
            <a:r>
              <a:rPr lang="en-US" baseline="0" dirty="0" smtClean="0"/>
              <a:t> integrate due to artificial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70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8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Extremely </a:t>
            </a:r>
            <a:r>
              <a:rPr lang="en-US" dirty="0" err="1" smtClean="0"/>
              <a:t>populare</a:t>
            </a:r>
            <a:r>
              <a:rPr lang="en-US" dirty="0" smtClean="0"/>
              <a:t>; almost all MCUs have this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85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97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5" y="550863"/>
            <a:ext cx="9144000" cy="2387600"/>
          </a:xfrm>
        </p:spPr>
        <p:txBody>
          <a:bodyPr anchor="b">
            <a:normAutofit/>
          </a:bodyPr>
          <a:lstStyle>
            <a:lvl1pPr algn="just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021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32F8-6F85-4CB1-A1D8-CA0CE59AA3EC}" type="datetime1">
              <a:rPr lang="en-US" smtClean="0"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ckM-rball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237" y="161946"/>
            <a:ext cx="1371126" cy="9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2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0420-B15E-4E9D-B87A-783FCBA0FF12}" type="datetime1">
              <a:rPr lang="en-US" smtClean="0"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5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FAF0-6440-445B-8F6F-CB5D9C6849E7}" type="datetime1">
              <a:rPr lang="en-US" smtClean="0"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30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164CE-4565-43D9-93BB-7344C427267D}" type="datetime1">
              <a:rPr lang="en-US" smtClean="0"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2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581A5-7BF6-4190-99A6-2E6DA136B0F6}" type="datetime1">
              <a:rPr lang="en-US" smtClean="0"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6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55025-B1D5-488B-ABDE-55A947A89DF8}" type="datetime1">
              <a:rPr lang="en-US" smtClean="0"/>
              <a:t>6/25/15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30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99A2-1EE7-43A7-88D1-B6F0FF25757B}" type="datetime1">
              <a:rPr lang="en-US" smtClean="0"/>
              <a:t>6/25/15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62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0AFF-381A-4BD9-9CCD-DC606B68D4C9}" type="datetime1">
              <a:rPr lang="en-US" smtClean="0"/>
              <a:t>6/25/15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046C5-1F01-40A0-B1A4-89287B8053F3}" type="datetime1">
              <a:rPr lang="en-US" smtClean="0"/>
              <a:t>6/25/15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1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9AD69-AF73-4D61-916D-6466D11E9508}" type="datetime1">
              <a:rPr lang="en-US" smtClean="0"/>
              <a:t>6/25/15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80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66E79-10AB-47D8-B0FC-8A312A6A2CCE}" type="datetime1">
              <a:rPr lang="en-US" smtClean="0"/>
              <a:t>6/25/15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7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52B49-808E-480B-ACAA-F54CA7D82A54}" type="datetime1">
              <a:rPr lang="en-US" smtClean="0"/>
              <a:t>6/25/15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08848-59C2-4C9A-B113-9A8E3BBF7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063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tx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 Semilight" panose="020B0402040204020203" pitchFamily="34" charset="0"/>
        <a:buChar char="‒"/>
        <a:defRPr sz="24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microsoft.com/office/2007/relationships/hdphoto" Target="../media/hdphoto2.wdp"/><Relationship Id="rId6" Type="http://schemas.openxmlformats.org/officeDocument/2006/relationships/image" Target="../media/image46.png"/><Relationship Id="rId7" Type="http://schemas.microsoft.com/office/2007/relationships/hdphoto" Target="../media/hdphoto3.wdp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tags" Target="../tags/tag20.xml"/><Relationship Id="rId21" Type="http://schemas.openxmlformats.org/officeDocument/2006/relationships/slideLayout" Target="../slideLayouts/slideLayout2.xml"/><Relationship Id="rId22" Type="http://schemas.openxmlformats.org/officeDocument/2006/relationships/notesSlide" Target="../notesSlides/notesSlide1.xml"/><Relationship Id="rId23" Type="http://schemas.openxmlformats.org/officeDocument/2006/relationships/image" Target="../media/image3.png"/><Relationship Id="rId24" Type="http://schemas.openxmlformats.org/officeDocument/2006/relationships/image" Target="../media/image4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emf"/><Relationship Id="rId28" Type="http://schemas.openxmlformats.org/officeDocument/2006/relationships/image" Target="../media/image8.emf"/><Relationship Id="rId29" Type="http://schemas.openxmlformats.org/officeDocument/2006/relationships/image" Target="../media/image9.png"/><Relationship Id="rId30" Type="http://schemas.openxmlformats.org/officeDocument/2006/relationships/image" Target="../media/image10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ab11.eecs.umich.edu/content/pubs/lee13modular.pdf" TargetMode="External"/><Relationship Id="rId3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://lab11.eecs.umich.edu/content/pubs/lee13modular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gif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gif"/><Relationship Id="rId9" Type="http://schemas.openxmlformats.org/officeDocument/2006/relationships/image" Target="../media/image17.jpeg"/><Relationship Id="rId10" Type="http://schemas.openxmlformats.org/officeDocument/2006/relationships/image" Target="../media/image1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microsoft.com/office/2007/relationships/hdphoto" Target="../media/hdphoto4.wdp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bus.io/" TargetMode="Externa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20" Type="http://schemas.openxmlformats.org/officeDocument/2006/relationships/tags" Target="../tags/tag40.xml"/><Relationship Id="rId21" Type="http://schemas.openxmlformats.org/officeDocument/2006/relationships/tags" Target="../tags/tag41.xml"/><Relationship Id="rId22" Type="http://schemas.openxmlformats.org/officeDocument/2006/relationships/tags" Target="../tags/tag42.xml"/><Relationship Id="rId23" Type="http://schemas.openxmlformats.org/officeDocument/2006/relationships/slideLayout" Target="../slideLayouts/slideLayout2.xml"/><Relationship Id="rId24" Type="http://schemas.openxmlformats.org/officeDocument/2006/relationships/image" Target="../media/image3.png"/><Relationship Id="rId25" Type="http://schemas.openxmlformats.org/officeDocument/2006/relationships/image" Target="../media/image5.png"/><Relationship Id="rId26" Type="http://schemas.openxmlformats.org/officeDocument/2006/relationships/image" Target="../media/image6.png"/><Relationship Id="rId27" Type="http://schemas.openxmlformats.org/officeDocument/2006/relationships/image" Target="../media/image7.emf"/><Relationship Id="rId28" Type="http://schemas.openxmlformats.org/officeDocument/2006/relationships/image" Target="../media/image8.emf"/><Relationship Id="rId29" Type="http://schemas.openxmlformats.org/officeDocument/2006/relationships/image" Target="../media/image9.png"/><Relationship Id="rId30" Type="http://schemas.openxmlformats.org/officeDocument/2006/relationships/image" Target="../media/image10.png"/><Relationship Id="rId10" Type="http://schemas.openxmlformats.org/officeDocument/2006/relationships/tags" Target="../tags/tag30.xml"/><Relationship Id="rId11" Type="http://schemas.openxmlformats.org/officeDocument/2006/relationships/tags" Target="../tags/tag31.xml"/><Relationship Id="rId12" Type="http://schemas.openxmlformats.org/officeDocument/2006/relationships/tags" Target="../tags/tag32.xml"/><Relationship Id="rId13" Type="http://schemas.openxmlformats.org/officeDocument/2006/relationships/tags" Target="../tags/tag33.xml"/><Relationship Id="rId14" Type="http://schemas.openxmlformats.org/officeDocument/2006/relationships/tags" Target="../tags/tag34.xml"/><Relationship Id="rId15" Type="http://schemas.openxmlformats.org/officeDocument/2006/relationships/tags" Target="../tags/tag35.xml"/><Relationship Id="rId16" Type="http://schemas.openxmlformats.org/officeDocument/2006/relationships/tags" Target="../tags/tag36.xml"/><Relationship Id="rId17" Type="http://schemas.openxmlformats.org/officeDocument/2006/relationships/tags" Target="../tags/tag37.xml"/><Relationship Id="rId18" Type="http://schemas.openxmlformats.org/officeDocument/2006/relationships/tags" Target="../tags/tag38.xml"/><Relationship Id="rId19" Type="http://schemas.openxmlformats.org/officeDocument/2006/relationships/tags" Target="../tags/tag39.xml"/><Relationship Id="rId1" Type="http://schemas.openxmlformats.org/officeDocument/2006/relationships/tags" Target="../tags/tag21.xml"/><Relationship Id="rId2" Type="http://schemas.openxmlformats.org/officeDocument/2006/relationships/tags" Target="../tags/tag22.xml"/><Relationship Id="rId3" Type="http://schemas.openxmlformats.org/officeDocument/2006/relationships/tags" Target="../tags/tag23.xml"/><Relationship Id="rId4" Type="http://schemas.openxmlformats.org/officeDocument/2006/relationships/tags" Target="../tags/tag24.xml"/><Relationship Id="rId5" Type="http://schemas.openxmlformats.org/officeDocument/2006/relationships/tags" Target="../tags/tag25.xml"/><Relationship Id="rId6" Type="http://schemas.openxmlformats.org/officeDocument/2006/relationships/tags" Target="../tags/tag26.xml"/><Relationship Id="rId7" Type="http://schemas.openxmlformats.org/officeDocument/2006/relationships/tags" Target="../tags/tag27.xml"/><Relationship Id="rId8" Type="http://schemas.openxmlformats.org/officeDocument/2006/relationships/tags" Target="../tags/tag2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blaauw.eecs.umich.edu/getFile.php?id=362" TargetMode="External"/><Relationship Id="rId5" Type="http://schemas.openxmlformats.org/officeDocument/2006/relationships/hyperlink" Target="http://blaauw.eecs.umich.edu/getFile.php?id=434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microsoft.com/office/2007/relationships/hdphoto" Target="../media/hdphoto2.wdp"/><Relationship Id="rId5" Type="http://schemas.openxmlformats.org/officeDocument/2006/relationships/image" Target="../media/image46.png"/><Relationship Id="rId6" Type="http://schemas.microsoft.com/office/2007/relationships/hdphoto" Target="../media/hdphoto3.wdp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4" y="550863"/>
            <a:ext cx="968861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MBus</a:t>
            </a:r>
            <a:br>
              <a:rPr lang="en-US" dirty="0" smtClean="0"/>
            </a:b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 Ultra-Low Power Interconnect for Next Generation </a:t>
            </a:r>
            <a:r>
              <a:rPr lang="en-US" sz="4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Nanopower</a:t>
            </a:r>
            <a:r>
              <a:rPr lang="en-US" sz="4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Systems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02138"/>
            <a:ext cx="9451694" cy="165576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Pat Pannuto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, </a:t>
            </a:r>
            <a:r>
              <a:rPr lang="en-US" dirty="0" err="1" smtClean="0"/>
              <a:t>Yoonmung</a:t>
            </a:r>
            <a:r>
              <a:rPr lang="en-US" dirty="0" smtClean="0"/>
              <a:t> Lee, Ye-Sheng </a:t>
            </a:r>
            <a:r>
              <a:rPr lang="en-US" dirty="0" err="1" smtClean="0"/>
              <a:t>Kuo</a:t>
            </a:r>
            <a:r>
              <a:rPr lang="en-US" dirty="0" smtClean="0"/>
              <a:t>, </a:t>
            </a:r>
            <a:r>
              <a:rPr lang="en-US" dirty="0" err="1" smtClean="0"/>
              <a:t>ZhiYoong</a:t>
            </a:r>
            <a:r>
              <a:rPr lang="en-US" dirty="0" smtClean="0"/>
              <a:t> Foo, Benjamin </a:t>
            </a:r>
            <a:r>
              <a:rPr lang="en-US" dirty="0" err="1" smtClean="0"/>
              <a:t>Kempke</a:t>
            </a:r>
            <a:r>
              <a:rPr lang="en-US" dirty="0" smtClean="0"/>
              <a:t>, </a:t>
            </a:r>
            <a:r>
              <a:rPr lang="en-US" dirty="0" err="1" smtClean="0"/>
              <a:t>Gyouho</a:t>
            </a:r>
            <a:r>
              <a:rPr lang="en-US" dirty="0" smtClean="0"/>
              <a:t> Kim, Ronald G. </a:t>
            </a:r>
            <a:r>
              <a:rPr lang="en-US" dirty="0" err="1" smtClean="0"/>
              <a:t>Dreslinski</a:t>
            </a:r>
            <a:r>
              <a:rPr lang="en-US" dirty="0" smtClean="0"/>
              <a:t>, David </a:t>
            </a:r>
            <a:r>
              <a:rPr lang="en-US" dirty="0" err="1" smtClean="0"/>
              <a:t>Blaauw</a:t>
            </a:r>
            <a:r>
              <a:rPr lang="en-US" dirty="0" smtClean="0"/>
              <a:t>, and Prabal Dutta</a:t>
            </a:r>
          </a:p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University of Michigan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The 42</a:t>
            </a:r>
            <a:r>
              <a:rPr lang="en-US" baseline="30000" dirty="0" smtClean="0">
                <a:solidFill>
                  <a:schemeClr val="accent2"/>
                </a:solidFill>
              </a:rPr>
              <a:t>nd</a:t>
            </a:r>
            <a:r>
              <a:rPr lang="en-US" dirty="0" smtClean="0">
                <a:solidFill>
                  <a:schemeClr val="accent2"/>
                </a:solidFill>
              </a:rPr>
              <a:t> International Symposium on Computer Architecture (ISCA’15)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June 13-17, Portland, Oregon,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8477250" y="4519083"/>
            <a:ext cx="3714750" cy="23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53359" y="6241685"/>
            <a:ext cx="569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10’s </a:t>
            </a:r>
            <a:r>
              <a:rPr lang="el-GR" sz="2400" dirty="0" smtClean="0"/>
              <a:t>μ</a:t>
            </a:r>
            <a:r>
              <a:rPr lang="en-US" sz="2400" dirty="0" smtClean="0"/>
              <a:t>W active, 10’s </a:t>
            </a:r>
            <a:r>
              <a:rPr lang="en-US" sz="2400" dirty="0" err="1" smtClean="0"/>
              <a:t>nW</a:t>
            </a:r>
            <a:r>
              <a:rPr lang="en-US" sz="2400" dirty="0" smtClean="0"/>
              <a:t> sleep, DC 0.1%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interconnects have served us well for 30 years. What makes mm-scale systems unique?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71" y="1825624"/>
            <a:ext cx="5898508" cy="481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Node volume </a:t>
            </a:r>
            <a:r>
              <a:rPr lang="en-US" dirty="0" smtClean="0"/>
              <a:t>is dominated by 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402"/>
          <a:stretch/>
        </p:blipFill>
        <p:spPr>
          <a:xfrm>
            <a:off x="6600037" y="3129087"/>
            <a:ext cx="5260992" cy="6195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45943" y="1825625"/>
            <a:ext cx="4978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I/O pads begin to account for non-trivial percentage of node </a:t>
            </a:r>
            <a:r>
              <a:rPr lang="en-US" b="1" dirty="0" smtClean="0">
                <a:solidFill>
                  <a:schemeClr val="accent4"/>
                </a:solidFill>
              </a:rPr>
              <a:t>surface area</a:t>
            </a:r>
            <a:endParaRPr lang="en-US" b="1" dirty="0">
              <a:solidFill>
                <a:schemeClr val="accent4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71025" y="2805932"/>
            <a:ext cx="3167443" cy="2796598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702551" y="2962853"/>
              <a:ext cx="96558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502227" y="2678058"/>
              <a:ext cx="106952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3637452" y="2457564"/>
            <a:ext cx="2402946" cy="1481792"/>
            <a:chOff x="4186984" y="2747463"/>
            <a:chExt cx="2504430" cy="1544373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044" b="91209" l="4332" r="97834"/>
                      </a14:imgEffect>
                    </a14:imgLayer>
                  </a14:imgProps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66607" y="3891726"/>
              <a:ext cx="11284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86984" y="35140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495057" y="3563324"/>
              <a:ext cx="317914" cy="52845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11715" y="3180543"/>
              <a:ext cx="500109" cy="53360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3688679" y="4098559"/>
            <a:ext cx="2320556" cy="1682067"/>
            <a:chOff x="3997960" y="4095374"/>
            <a:chExt cx="2320556" cy="168206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901480" y="5377331"/>
              <a:ext cx="9655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93785" y="48263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2" y="4862250"/>
              <a:ext cx="373108" cy="7151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6" y="4448764"/>
              <a:ext cx="601009" cy="57768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sp>
        <p:nvSpPr>
          <p:cNvPr id="13" name="Rectangle 12"/>
          <p:cNvSpPr/>
          <p:nvPr/>
        </p:nvSpPr>
        <p:spPr>
          <a:xfrm>
            <a:off x="166914" y="1583165"/>
            <a:ext cx="6161316" cy="527483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600037" y="3881615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861029" y="3881615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00037" y="4134844"/>
            <a:ext cx="5260992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85402" y="3950178"/>
            <a:ext cx="206338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 mm = 1,000 </a:t>
            </a:r>
            <a:r>
              <a:rPr lang="el-GR" dirty="0" smtClean="0"/>
              <a:t>μ</a:t>
            </a:r>
            <a:r>
              <a:rPr lang="en-US" dirty="0" smtClean="0"/>
              <a:t>m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817751" y="4575102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85829" y="4575102"/>
            <a:ext cx="0" cy="50895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817751" y="3247697"/>
            <a:ext cx="0" cy="1803225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085829" y="3247697"/>
            <a:ext cx="0" cy="1803225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817751" y="4829580"/>
            <a:ext cx="26807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73352" y="4641852"/>
            <a:ext cx="36599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 </a:t>
            </a:r>
            <a:r>
              <a:rPr lang="el-GR" dirty="0" smtClean="0"/>
              <a:t>μ</a:t>
            </a:r>
            <a:r>
              <a:rPr lang="en-US" dirty="0" smtClean="0"/>
              <a:t>m, minimum viable bond pad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479080" y="5371697"/>
            <a:ext cx="54777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16-20 maximum I/O pins for 3D stacking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 and I</a:t>
            </a:r>
            <a:r>
              <a:rPr lang="en-US" baseline="30000" dirty="0" smtClean="0"/>
              <a:t>2</a:t>
            </a:r>
            <a:r>
              <a:rPr lang="en-US" dirty="0" smtClean="0"/>
              <a:t>C are like the USB and </a:t>
            </a:r>
            <a:r>
              <a:rPr lang="en-US" dirty="0" err="1" smtClean="0"/>
              <a:t>Firewire</a:t>
            </a:r>
            <a:r>
              <a:rPr lang="en-US" dirty="0" smtClean="0"/>
              <a:t> of embedded interconnects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Nearly every microcontroller has both</a:t>
            </a:r>
          </a:p>
          <a:p>
            <a:r>
              <a:rPr lang="en-US" dirty="0" smtClean="0"/>
              <a:t>Nearly every peripheral has one or the other</a:t>
            </a:r>
          </a:p>
          <a:p>
            <a:r>
              <a:rPr lang="en-US" dirty="0" smtClean="0"/>
              <a:t>Very few use anything else</a:t>
            </a:r>
          </a:p>
          <a:p>
            <a:pPr lvl="1"/>
            <a:r>
              <a:rPr lang="en-US" dirty="0" smtClean="0"/>
              <a:t>(except maybe UART)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with how are systems composed today?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Elbow Connector 61"/>
          <p:cNvCxnSpPr/>
          <p:nvPr/>
        </p:nvCxnSpPr>
        <p:spPr>
          <a:xfrm flipV="1">
            <a:off x="2337407" y="4284198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>
            <a:off x="2337407" y="4827082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546074" y="1721828"/>
            <a:ext cx="564930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Key Properties</a:t>
            </a:r>
          </a:p>
          <a:p>
            <a:pPr marL="800100" lvl="2" indent="-342900">
              <a:buFont typeface="Arial" charset="0"/>
              <a:buChar char="•"/>
            </a:pPr>
            <a:r>
              <a:rPr lang="en-US" sz="2400" dirty="0"/>
              <a:t>One </a:t>
            </a:r>
            <a:r>
              <a:rPr lang="en-US" sz="2400" dirty="0" smtClean="0"/>
              <a:t>dedicated I/O </a:t>
            </a:r>
            <a:r>
              <a:rPr lang="en-US" sz="2400" dirty="0"/>
              <a:t>line </a:t>
            </a:r>
            <a:r>
              <a:rPr lang="en-US" sz="2400" b="1" dirty="0">
                <a:solidFill>
                  <a:schemeClr val="accent2"/>
                </a:solidFill>
              </a:rPr>
              <a:t>per </a:t>
            </a:r>
            <a:r>
              <a:rPr lang="en-US" sz="2400" b="1" dirty="0" smtClean="0">
                <a:solidFill>
                  <a:schemeClr val="accent2"/>
                </a:solidFill>
              </a:rPr>
              <a:t>slave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Master </a:t>
            </a:r>
            <a:r>
              <a:rPr lang="en-US" sz="2400" dirty="0"/>
              <a:t>controls all </a:t>
            </a:r>
            <a:r>
              <a:rPr lang="en-US" sz="2400" dirty="0" smtClean="0"/>
              <a:t>communication</a:t>
            </a:r>
            <a:endParaRPr lang="en-US" sz="2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7407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716280" y="2899202"/>
            <a:ext cx="1502229" cy="1569661"/>
            <a:chOff x="4347029" y="1321356"/>
            <a:chExt cx="1502229" cy="1569661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569661"/>
            <a:chOff x="4347029" y="1321356"/>
            <a:chExt cx="1502229" cy="1569661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2003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2328890" y="4288956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2400657"/>
            <a:chOff x="4347029" y="1321356"/>
            <a:chExt cx="1502229" cy="2400657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20313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2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how are systems composed today?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5546074" y="1706104"/>
            <a:ext cx="62750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rgbClr val="FFFF00"/>
                </a:solidFill>
              </a:rPr>
              <a:t>interrupt line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per slave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Key Properties</a:t>
            </a:r>
          </a:p>
          <a:p>
            <a:pPr marL="800100" lvl="2" indent="-342900">
              <a:buFont typeface="Arial" charset="0"/>
              <a:buChar char="•"/>
            </a:pPr>
            <a:r>
              <a:rPr lang="en-US" sz="2400" dirty="0"/>
              <a:t>One </a:t>
            </a:r>
            <a:r>
              <a:rPr lang="en-US" sz="2400" dirty="0" smtClean="0"/>
              <a:t>Two dedicated I/O lines </a:t>
            </a:r>
            <a:r>
              <a:rPr lang="en-US" sz="2400" b="1" dirty="0">
                <a:solidFill>
                  <a:schemeClr val="accent2"/>
                </a:solidFill>
              </a:rPr>
              <a:t>per </a:t>
            </a:r>
            <a:r>
              <a:rPr lang="en-US" sz="2400" b="1" dirty="0" smtClean="0">
                <a:solidFill>
                  <a:schemeClr val="accent2"/>
                </a:solidFill>
              </a:rPr>
              <a:t>slave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Master </a:t>
            </a:r>
            <a:r>
              <a:rPr lang="en-US" sz="2400" dirty="0"/>
              <a:t>controls all </a:t>
            </a:r>
            <a:r>
              <a:rPr lang="en-US" sz="2400" dirty="0" smtClean="0"/>
              <a:t>communication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/>
              <a:t>Interrupts must be out-of-band</a:t>
            </a:r>
            <a:endParaRPr lang="en-US" sz="2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3741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716280" y="2899202"/>
            <a:ext cx="1502229" cy="1846660"/>
            <a:chOff x="4347029" y="1321356"/>
            <a:chExt cx="1502229" cy="1846660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846660"/>
            <a:chOff x="4347029" y="1321356"/>
            <a:chExt cx="1502229" cy="1846660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2329089" y="4288956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3508653"/>
            <a:chOff x="4347029" y="1321356"/>
            <a:chExt cx="1502229" cy="3508653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31393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GPIO0</a:t>
              </a:r>
            </a:p>
            <a:p>
              <a:pPr algn="r"/>
              <a:r>
                <a:rPr lang="en-US" dirty="0" smtClean="0"/>
                <a:t>GPIO1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6352673" y="4864380"/>
            <a:ext cx="7218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2340423" y="5916488"/>
            <a:ext cx="1375851" cy="544603"/>
          </a:xfrm>
          <a:prstGeom prst="bentConnector3">
            <a:avLst>
              <a:gd name="adj1" fmla="val 67528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2344099" y="4506767"/>
            <a:ext cx="1378858" cy="1135892"/>
          </a:xfrm>
          <a:prstGeom prst="bentConnector3">
            <a:avLst>
              <a:gd name="adj1" fmla="val 21979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SPI’s I/O overhead and centralized architecture</a:t>
            </a:r>
            <a:br>
              <a:rPr lang="en-US" dirty="0" smtClean="0"/>
            </a:br>
            <a:r>
              <a:rPr lang="en-US" b="1" dirty="0" smtClean="0">
                <a:solidFill>
                  <a:srgbClr val="FF0000"/>
                </a:solidFill>
              </a:rPr>
              <a:t>do not scale</a:t>
            </a:r>
            <a:r>
              <a:rPr lang="en-US" dirty="0" smtClean="0"/>
              <a:t> to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3202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SPI, invented by Motorola in ~1979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340429" y="3394971"/>
            <a:ext cx="1375852" cy="1969063"/>
            <a:chOff x="5849258" y="1817125"/>
            <a:chExt cx="1375852" cy="196906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340429" y="3699613"/>
            <a:ext cx="1375852" cy="1927073"/>
            <a:chOff x="5849258" y="2121767"/>
            <a:chExt cx="1375852" cy="1927073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2340428" y="3951233"/>
            <a:ext cx="1375852" cy="1965254"/>
            <a:chOff x="2340428" y="3951233"/>
            <a:chExt cx="1375852" cy="196525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ln w="28575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5546074" y="1706104"/>
            <a:ext cx="627505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master, N slaves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clock: </a:t>
            </a:r>
            <a:r>
              <a:rPr lang="en-US" sz="2400" b="1" dirty="0" smtClean="0">
                <a:solidFill>
                  <a:schemeClr val="accent4"/>
                </a:solidFill>
              </a:rPr>
              <a:t>SCLK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1"/>
                </a:solidFill>
              </a:rPr>
              <a:t>MOSI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Shared data bus: </a:t>
            </a:r>
            <a:r>
              <a:rPr lang="en-US" sz="2400" b="1" dirty="0" smtClean="0">
                <a:solidFill>
                  <a:schemeClr val="accent6"/>
                </a:solidFill>
              </a:rPr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chemeClr val="accent3"/>
                </a:solidFill>
              </a:rPr>
              <a:t>Slave Select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line per 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One </a:t>
            </a:r>
            <a:r>
              <a:rPr lang="en-US" sz="2400" b="1" dirty="0" smtClean="0">
                <a:solidFill>
                  <a:srgbClr val="FFFF00"/>
                </a:solidFill>
              </a:rPr>
              <a:t>interrupt line </a:t>
            </a: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per slave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Key Properties</a:t>
            </a:r>
          </a:p>
          <a:p>
            <a:pPr marL="800100" lvl="2" indent="-342900">
              <a:buFont typeface="Arial" charset="0"/>
              <a:buChar char="•"/>
            </a:pPr>
            <a:r>
              <a:rPr lang="en-US" sz="2400" dirty="0"/>
              <a:t>One </a:t>
            </a:r>
            <a:r>
              <a:rPr lang="en-US" sz="2400" dirty="0" smtClean="0"/>
              <a:t>Two dedicated I/O lines </a:t>
            </a:r>
            <a:r>
              <a:rPr lang="en-US" sz="2400" b="1" dirty="0">
                <a:solidFill>
                  <a:schemeClr val="accent2"/>
                </a:solidFill>
              </a:rPr>
              <a:t>per </a:t>
            </a:r>
            <a:r>
              <a:rPr lang="en-US" sz="2400" b="1" dirty="0" smtClean="0">
                <a:solidFill>
                  <a:schemeClr val="accent2"/>
                </a:solidFill>
              </a:rPr>
              <a:t>slave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Master </a:t>
            </a:r>
            <a:r>
              <a:rPr lang="en-US" sz="2400" dirty="0"/>
              <a:t>controls all </a:t>
            </a:r>
            <a:r>
              <a:rPr lang="en-US" sz="2400" dirty="0" smtClean="0"/>
              <a:t>communication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/>
              <a:t>Interrupts must be out-of-band</a:t>
            </a:r>
            <a:endParaRPr lang="en-US" sz="2400" dirty="0"/>
          </a:p>
        </p:txBody>
      </p:sp>
      <p:grpSp>
        <p:nvGrpSpPr>
          <p:cNvPr id="96" name="Group 95"/>
          <p:cNvGrpSpPr/>
          <p:nvPr/>
        </p:nvGrpSpPr>
        <p:grpSpPr>
          <a:xfrm>
            <a:off x="2340425" y="3394971"/>
            <a:ext cx="1375852" cy="1969063"/>
            <a:chOff x="5849258" y="1817125"/>
            <a:chExt cx="1375852" cy="1969063"/>
          </a:xfrm>
          <a:solidFill>
            <a:schemeClr val="accent4"/>
          </a:solidFill>
        </p:grpSpPr>
        <p:cxnSp>
          <p:nvCxnSpPr>
            <p:cNvPr id="97" name="Straight Arrow Connector 96"/>
            <p:cNvCxnSpPr/>
            <p:nvPr/>
          </p:nvCxnSpPr>
          <p:spPr>
            <a:xfrm>
              <a:off x="5849258" y="1859119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/>
            <p:nvPr/>
          </p:nvCxnSpPr>
          <p:spPr>
            <a:xfrm rot="16200000" flipH="1">
              <a:off x="5726048" y="2287127"/>
              <a:ext cx="1927070" cy="1071051"/>
            </a:xfrm>
            <a:prstGeom prst="bentConnector3">
              <a:avLst>
                <a:gd name="adj1" fmla="val 99922"/>
              </a:avLst>
            </a:prstGeom>
            <a:grpFill/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6112064" y="1817125"/>
              <a:ext cx="83983" cy="83983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2340424" y="3701283"/>
            <a:ext cx="1375852" cy="1927073"/>
            <a:chOff x="5849258" y="2121767"/>
            <a:chExt cx="1375852" cy="1927073"/>
          </a:xfrm>
          <a:solidFill>
            <a:schemeClr val="accent1"/>
          </a:solidFill>
        </p:grpSpPr>
        <p:cxnSp>
          <p:nvCxnSpPr>
            <p:cNvPr id="101" name="Straight Arrow Connector 100"/>
            <p:cNvCxnSpPr/>
            <p:nvPr/>
          </p:nvCxnSpPr>
          <p:spPr>
            <a:xfrm>
              <a:off x="5849258" y="2163758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/>
            <p:nvPr/>
          </p:nvCxnSpPr>
          <p:spPr>
            <a:xfrm rot="16200000" flipH="1">
              <a:off x="5824753" y="2648485"/>
              <a:ext cx="1885080" cy="915629"/>
            </a:xfrm>
            <a:prstGeom prst="bentConnector3">
              <a:avLst>
                <a:gd name="adj1" fmla="val 100023"/>
              </a:avLst>
            </a:prstGeom>
            <a:grpFill/>
            <a:ln w="28575">
              <a:solidFill>
                <a:schemeClr val="accent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6267486" y="2121767"/>
              <a:ext cx="83983" cy="83983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340422" y="3951233"/>
            <a:ext cx="1375852" cy="1965254"/>
            <a:chOff x="2340428" y="3951233"/>
            <a:chExt cx="1375852" cy="1965254"/>
          </a:xfrm>
          <a:solidFill>
            <a:schemeClr val="accent6"/>
          </a:solidFill>
        </p:grpSpPr>
        <p:cxnSp>
          <p:nvCxnSpPr>
            <p:cNvPr id="107" name="Straight Arrow Connector 106"/>
            <p:cNvCxnSpPr/>
            <p:nvPr/>
          </p:nvCxnSpPr>
          <p:spPr>
            <a:xfrm flipH="1">
              <a:off x="2340428" y="3993225"/>
              <a:ext cx="1375852" cy="0"/>
            </a:xfrm>
            <a:prstGeom prst="straightConnector1">
              <a:avLst/>
            </a:prstGeom>
            <a:grpFill/>
            <a:ln w="28575">
              <a:solidFill>
                <a:schemeClr val="accent6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107"/>
            <p:cNvCxnSpPr/>
            <p:nvPr/>
          </p:nvCxnSpPr>
          <p:spPr>
            <a:xfrm rot="16200000" flipH="1">
              <a:off x="2366190" y="4566398"/>
              <a:ext cx="1937564" cy="762613"/>
            </a:xfrm>
            <a:prstGeom prst="bentConnector3">
              <a:avLst>
                <a:gd name="adj1" fmla="val 99651"/>
              </a:avLst>
            </a:prstGeom>
            <a:grpFill/>
            <a:ln w="28575">
              <a:solidFill>
                <a:schemeClr val="accent6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2911671" y="3951233"/>
              <a:ext cx="83983" cy="83983"/>
            </a:xfrm>
            <a:prstGeom prst="ellips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0" name="Elbow Connector 109"/>
          <p:cNvCxnSpPr/>
          <p:nvPr/>
        </p:nvCxnSpPr>
        <p:spPr>
          <a:xfrm>
            <a:off x="2333741" y="4825743"/>
            <a:ext cx="1378870" cy="1363475"/>
          </a:xfrm>
          <a:prstGeom prst="bentConnector3">
            <a:avLst>
              <a:gd name="adj1" fmla="val 70723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3716280" y="2899202"/>
            <a:ext cx="1502229" cy="1846660"/>
            <a:chOff x="4347029" y="1321356"/>
            <a:chExt cx="1502229" cy="1846660"/>
          </a:xfrm>
        </p:grpSpPr>
        <p:sp>
          <p:nvSpPr>
            <p:cNvPr id="24" name="TextBox 23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54848" y="1321356"/>
              <a:ext cx="886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716281" y="4794309"/>
            <a:ext cx="1502229" cy="1846660"/>
            <a:chOff x="4347029" y="1321356"/>
            <a:chExt cx="1502229" cy="1846660"/>
          </a:xfrm>
        </p:grpSpPr>
        <p:sp>
          <p:nvSpPr>
            <p:cNvPr id="30" name="TextBox 29"/>
            <p:cNvSpPr txBox="1"/>
            <p:nvPr/>
          </p:nvSpPr>
          <p:spPr>
            <a:xfrm>
              <a:off x="4347029" y="1690688"/>
              <a:ext cx="1502229" cy="14773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SCLK</a:t>
              </a:r>
            </a:p>
            <a:p>
              <a:r>
                <a:rPr lang="en-US" dirty="0" smtClean="0"/>
                <a:t>MOSI</a:t>
              </a:r>
            </a:p>
            <a:p>
              <a:r>
                <a:rPr lang="en-US" dirty="0" smtClean="0"/>
                <a:t>MISO</a:t>
              </a:r>
            </a:p>
            <a:p>
              <a:r>
                <a:rPr lang="en-US" dirty="0" smtClean="0"/>
                <a:t>SS</a:t>
              </a:r>
            </a:p>
            <a:p>
              <a:r>
                <a:rPr lang="en-US" dirty="0" smtClean="0"/>
                <a:t>INT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54848" y="1321356"/>
              <a:ext cx="9218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 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16" name="Elbow Connector 115"/>
          <p:cNvCxnSpPr/>
          <p:nvPr/>
        </p:nvCxnSpPr>
        <p:spPr>
          <a:xfrm flipV="1">
            <a:off x="2329089" y="4288956"/>
            <a:ext cx="1378870" cy="270214"/>
          </a:xfrm>
          <a:prstGeom prst="bentConnector3">
            <a:avLst>
              <a:gd name="adj1" fmla="val 71069"/>
            </a:avLst>
          </a:prstGeom>
          <a:ln w="28575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38200" y="2899202"/>
            <a:ext cx="1502229" cy="3508653"/>
            <a:chOff x="4347029" y="1321356"/>
            <a:chExt cx="1502229" cy="3508653"/>
          </a:xfrm>
        </p:grpSpPr>
        <p:sp>
          <p:nvSpPr>
            <p:cNvPr id="20" name="TextBox 19"/>
            <p:cNvSpPr txBox="1"/>
            <p:nvPr/>
          </p:nvSpPr>
          <p:spPr>
            <a:xfrm>
              <a:off x="4347029" y="1690688"/>
              <a:ext cx="1502229" cy="313932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SCK</a:t>
              </a:r>
            </a:p>
            <a:p>
              <a:pPr algn="r"/>
              <a:r>
                <a:rPr lang="en-US" dirty="0" smtClean="0"/>
                <a:t>MOSI</a:t>
              </a:r>
            </a:p>
            <a:p>
              <a:pPr algn="r"/>
              <a:r>
                <a:rPr lang="en-US" dirty="0" smtClean="0"/>
                <a:t>MISO</a:t>
              </a:r>
              <a:endParaRPr lang="en-US" dirty="0"/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SS0</a:t>
              </a:r>
            </a:p>
            <a:p>
              <a:pPr algn="r"/>
              <a:r>
                <a:rPr lang="en-US" dirty="0" smtClean="0"/>
                <a:t>SS1</a:t>
              </a:r>
            </a:p>
            <a:p>
              <a:pPr algn="r"/>
              <a:r>
                <a:rPr lang="en-US" dirty="0" smtClean="0"/>
                <a:t>…</a:t>
              </a:r>
            </a:p>
            <a:p>
              <a:pPr algn="r"/>
              <a:endParaRPr lang="en-US" dirty="0"/>
            </a:p>
            <a:p>
              <a:pPr algn="r"/>
              <a:r>
                <a:rPr lang="en-US" dirty="0" smtClean="0"/>
                <a:t>GPIO0</a:t>
              </a:r>
            </a:p>
            <a:p>
              <a:pPr algn="r"/>
              <a:r>
                <a:rPr lang="en-US" dirty="0" smtClean="0"/>
                <a:t>GPIO1</a:t>
              </a:r>
            </a:p>
            <a:p>
              <a:pPr algn="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204" y="1321356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6352673" y="4862152"/>
            <a:ext cx="7218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 rot="10800000">
            <a:off x="2340423" y="5916488"/>
            <a:ext cx="1375851" cy="544603"/>
          </a:xfrm>
          <a:prstGeom prst="bentConnector3">
            <a:avLst>
              <a:gd name="adj1" fmla="val 67528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2344099" y="4506767"/>
            <a:ext cx="1378858" cy="1135892"/>
          </a:xfrm>
          <a:prstGeom prst="bentConnector3">
            <a:avLst>
              <a:gd name="adj1" fmla="val 21979"/>
            </a:avLst>
          </a:prstGeom>
          <a:ln w="28575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51578" y="1624618"/>
            <a:ext cx="6471227" cy="448311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88485" y="1645747"/>
            <a:ext cx="4602021" cy="25768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886871" y="4206460"/>
            <a:ext cx="2566230" cy="2576892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365161" y="4035216"/>
            <a:ext cx="1521710" cy="27481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945133" y="1522606"/>
            <a:ext cx="4751323" cy="1903378"/>
            <a:chOff x="5945133" y="1522606"/>
            <a:chExt cx="4751323" cy="19033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8096794" y="3686823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601394" y="2711872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37154" y="366591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has fixed I/O requirements and a decentralized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4387" y="1825625"/>
            <a:ext cx="37154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  <a:p>
            <a:pPr lvl="1"/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b="1" dirty="0" smtClean="0"/>
              <a:t>Key Properties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Fixed wire count (2)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34925" y="2839789"/>
            <a:ext cx="1502229" cy="1015663"/>
            <a:chOff x="4049852" y="2493333"/>
            <a:chExt cx="1502229" cy="1015663"/>
          </a:xfrm>
        </p:grpSpPr>
        <p:sp>
          <p:nvSpPr>
            <p:cNvPr id="12" name="TextBox 11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Node1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>
            <a:off x="6441754" y="269096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41561" y="2711872"/>
            <a:ext cx="44769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008343" y="2235326"/>
            <a:ext cx="0" cy="47654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857055" y="1529112"/>
            <a:ext cx="302575" cy="261830"/>
            <a:chOff x="9402015" y="1748577"/>
            <a:chExt cx="302575" cy="2618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903214" y="1774263"/>
            <a:ext cx="221530" cy="461063"/>
            <a:chOff x="9448174" y="1993728"/>
            <a:chExt cx="221530" cy="46106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8886907" y="2835945"/>
            <a:ext cx="1502229" cy="1015663"/>
            <a:chOff x="4049852" y="2493333"/>
            <a:chExt cx="1502229" cy="1015663"/>
          </a:xfrm>
        </p:grpSpPr>
        <p:sp>
          <p:nvSpPr>
            <p:cNvPr id="103" name="TextBox 102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Node3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10404716" y="367169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0909316" y="269674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594565" y="2839789"/>
            <a:ext cx="1502229" cy="1015663"/>
            <a:chOff x="4049852" y="2493333"/>
            <a:chExt cx="1502229" cy="1015663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Node2</a:t>
              </a:r>
              <a:endParaRPr lang="en-US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132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5945133" y="1522606"/>
            <a:ext cx="4751323" cy="1903378"/>
            <a:chOff x="5945133" y="1522606"/>
            <a:chExt cx="4751323" cy="1903378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7" name="Straight Connector 106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>
            <a:off x="8096794" y="3686823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8601394" y="2711872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37154" y="366591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has fixed I/O requirements and a decentralized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4387" y="1825625"/>
            <a:ext cx="36646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</a:t>
            </a:r>
            <a:r>
              <a:rPr lang="en-US" baseline="30000" dirty="0" smtClean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C, invented by Phillips in 1982</a:t>
            </a:r>
          </a:p>
          <a:p>
            <a:pPr lvl="1"/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Any-to-(m)any on one shared bus</a:t>
            </a:r>
          </a:p>
          <a:p>
            <a:pPr lvl="1"/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b="1" dirty="0" smtClean="0"/>
              <a:t>Key Properties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Fixed wire count (2)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Open-collector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Multi-master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Flow Control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434925" y="2839789"/>
            <a:ext cx="1502229" cy="2677656"/>
            <a:chOff x="4049852" y="2493333"/>
            <a:chExt cx="1502229" cy="2677656"/>
          </a:xfrm>
        </p:grpSpPr>
        <p:sp>
          <p:nvSpPr>
            <p:cNvPr id="12" name="TextBox 11"/>
            <p:cNvSpPr txBox="1"/>
            <p:nvPr/>
          </p:nvSpPr>
          <p:spPr>
            <a:xfrm>
              <a:off x="4049852" y="2862665"/>
              <a:ext cx="1502229" cy="2308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85697" y="3647209"/>
            <a:ext cx="646285" cy="1049570"/>
            <a:chOff x="4685697" y="3647209"/>
            <a:chExt cx="646285" cy="104957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44" idx="3"/>
            </p:cNvCxnSpPr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riangle 43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Connector 52"/>
          <p:cNvCxnSpPr/>
          <p:nvPr/>
        </p:nvCxnSpPr>
        <p:spPr>
          <a:xfrm flipH="1">
            <a:off x="6441754" y="269096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41561" y="2711872"/>
            <a:ext cx="44769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008343" y="2235326"/>
            <a:ext cx="0" cy="47654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7857055" y="1529112"/>
            <a:ext cx="302575" cy="261830"/>
            <a:chOff x="9402015" y="1748577"/>
            <a:chExt cx="302575" cy="26183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7903214" y="1774263"/>
            <a:ext cx="221530" cy="461063"/>
            <a:chOff x="9448174" y="1993728"/>
            <a:chExt cx="221530" cy="461063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8886907" y="2835945"/>
            <a:ext cx="1502229" cy="2677656"/>
            <a:chOff x="4049852" y="2493333"/>
            <a:chExt cx="1502229" cy="2677656"/>
          </a:xfrm>
        </p:grpSpPr>
        <p:sp>
          <p:nvSpPr>
            <p:cNvPr id="103" name="TextBox 102"/>
            <p:cNvSpPr txBox="1"/>
            <p:nvPr/>
          </p:nvSpPr>
          <p:spPr>
            <a:xfrm>
              <a:off x="4049852" y="2862665"/>
              <a:ext cx="1502229" cy="2308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Node3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>
          <a:xfrm>
            <a:off x="10404716" y="3671692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0909316" y="2696741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594565" y="2839789"/>
            <a:ext cx="1502229" cy="2677656"/>
            <a:chOff x="4049852" y="2493333"/>
            <a:chExt cx="1502229" cy="2677656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230832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  <a:p>
              <a:pPr algn="r"/>
              <a:endParaRPr lang="en-US" dirty="0" smtClean="0"/>
            </a:p>
            <a:p>
              <a:pPr algn="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Node2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6793098" y="3641384"/>
            <a:ext cx="646285" cy="1049570"/>
            <a:chOff x="4685697" y="3647209"/>
            <a:chExt cx="646285" cy="1049570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riangle 121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9110218" y="3647209"/>
            <a:ext cx="646285" cy="1049570"/>
            <a:chOff x="4685697" y="3647209"/>
            <a:chExt cx="646285" cy="1049570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5044571" y="3647209"/>
              <a:ext cx="0" cy="31472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4936469" y="3955724"/>
              <a:ext cx="0" cy="29442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913021" y="3954379"/>
              <a:ext cx="14992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H="1">
              <a:off x="5051222" y="4217324"/>
              <a:ext cx="1162" cy="341338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029407" y="3665912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927674" y="4236281"/>
              <a:ext cx="120617" cy="26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854407" y="3942655"/>
              <a:ext cx="0" cy="30749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685697" y="4093481"/>
              <a:ext cx="182387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riangle 131"/>
            <p:cNvSpPr/>
            <p:nvPr/>
          </p:nvSpPr>
          <p:spPr>
            <a:xfrm rot="10800000">
              <a:off x="4971114" y="4558662"/>
              <a:ext cx="160216" cy="138117"/>
            </a:xfrm>
            <a:prstGeom prst="triangl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0441" y="5753312"/>
            <a:ext cx="4551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2"/>
                </a:solidFill>
              </a:rPr>
              <a:t>Open-collector (aka wired-AND)</a:t>
            </a:r>
            <a:endParaRPr lang="en-US" sz="24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17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189408" y="2443512"/>
            <a:ext cx="413511" cy="2680869"/>
            <a:chOff x="2189408" y="2443512"/>
            <a:chExt cx="413511" cy="2680869"/>
          </a:xfrm>
        </p:grpSpPr>
        <p:grpSp>
          <p:nvGrpSpPr>
            <p:cNvPr id="5" name="Group 4"/>
            <p:cNvGrpSpPr/>
            <p:nvPr/>
          </p:nvGrpSpPr>
          <p:grpSpPr>
            <a:xfrm>
              <a:off x="2269055" y="2443512"/>
              <a:ext cx="302575" cy="261830"/>
              <a:chOff x="9402015" y="1748577"/>
              <a:chExt cx="302575" cy="26183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15214" y="2688663"/>
              <a:ext cx="221530" cy="461063"/>
              <a:chOff x="9448174" y="1993728"/>
              <a:chExt cx="221530" cy="46106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2444750" y="3149726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40526" y="4236788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 rot="10800000">
              <a:off x="2278133" y="4844394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96075" y="3710096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396075" y="4156257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>
            <a:xfrm flipH="1">
              <a:off x="2189408" y="3785977"/>
              <a:ext cx="219686" cy="36790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213633" y="5562467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“1”: 0 J</a:t>
            </a:r>
            <a:endParaRPr lang="en-US" sz="28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31425" y="2449957"/>
            <a:ext cx="333864" cy="2680869"/>
            <a:chOff x="6123076" y="2449957"/>
            <a:chExt cx="333864" cy="2680869"/>
          </a:xfrm>
        </p:grpSpPr>
        <p:grpSp>
          <p:nvGrpSpPr>
            <p:cNvPr id="27" name="Group 26"/>
            <p:cNvGrpSpPr/>
            <p:nvPr/>
          </p:nvGrpSpPr>
          <p:grpSpPr>
            <a:xfrm>
              <a:off x="6123076" y="2449957"/>
              <a:ext cx="302575" cy="261830"/>
              <a:chOff x="9402015" y="1748577"/>
              <a:chExt cx="302575" cy="2618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169235" y="2695108"/>
              <a:ext cx="221530" cy="461063"/>
              <a:chOff x="9448174" y="1993728"/>
              <a:chExt cx="221530" cy="4610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6298771" y="3156171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294547" y="4243233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 rot="10800000">
              <a:off x="6132154" y="4850839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50096" y="3716541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50096" y="4162702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1" idx="4"/>
              <a:endCxn id="42" idx="0"/>
            </p:cNvCxnSpPr>
            <p:nvPr/>
          </p:nvCxnSpPr>
          <p:spPr>
            <a:xfrm>
              <a:off x="6294546" y="3805441"/>
              <a:ext cx="0" cy="35726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43079" y="207418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V</a:t>
            </a:r>
            <a:r>
              <a:rPr lang="en-US" b="1" baseline="-25000" dirty="0" smtClean="0">
                <a:solidFill>
                  <a:srgbClr val="FFFF00"/>
                </a:solidFill>
              </a:rPr>
              <a:t>DD</a:t>
            </a:r>
            <a:r>
              <a:rPr lang="en-US" b="1" dirty="0" smtClean="0">
                <a:solidFill>
                  <a:srgbClr val="FFFF00"/>
                </a:solidFill>
              </a:rPr>
              <a:t> = 1.2 V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30990" y="5562467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“0”: 174 </a:t>
            </a:r>
            <a:r>
              <a:rPr lang="en-US" sz="2800" dirty="0" err="1" smtClean="0"/>
              <a:t>pJ</a:t>
            </a:r>
            <a:endParaRPr lang="en-US" sz="2800" dirty="0"/>
          </a:p>
        </p:txBody>
      </p:sp>
      <p:sp>
        <p:nvSpPr>
          <p:cNvPr id="88" name="TextBox 87"/>
          <p:cNvSpPr txBox="1"/>
          <p:nvPr/>
        </p:nvSpPr>
        <p:spPr>
          <a:xfrm>
            <a:off x="5459838" y="16413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</a:rPr>
              <a:t>@400 kHz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4271109" y="4904990"/>
            <a:ext cx="1598515" cy="752824"/>
            <a:chOff x="4271109" y="4904990"/>
            <a:chExt cx="1598515" cy="752824"/>
          </a:xfrm>
        </p:grpSpPr>
        <p:sp>
          <p:nvSpPr>
            <p:cNvPr id="90" name="TextBox 89"/>
            <p:cNvSpPr txBox="1"/>
            <p:nvPr/>
          </p:nvSpPr>
          <p:spPr>
            <a:xfrm>
              <a:off x="4271109" y="4904990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FF00"/>
                  </a:solidFill>
                </a:rPr>
                <a:t>80% V</a:t>
              </a:r>
              <a:r>
                <a:rPr lang="en-US" b="1" baseline="-25000" smtClean="0">
                  <a:solidFill>
                    <a:srgbClr val="FFFF00"/>
                  </a:solidFill>
                </a:rPr>
                <a:t>DD</a:t>
              </a:r>
              <a:r>
                <a:rPr lang="en-US" b="1" smtClean="0">
                  <a:solidFill>
                    <a:srgbClr val="FFFF00"/>
                  </a:solidFill>
                </a:rPr>
                <a:t> as 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>
              <a:off x="4722470" y="5274322"/>
              <a:ext cx="1147154" cy="383492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6246574" y="285022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R = 15.5 kΩ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(“the best”)</a:t>
            </a:r>
            <a:endParaRPr lang="en-US" dirty="0">
              <a:solidFill>
                <a:srgbClr val="FFFF00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50667" y="2033151"/>
            <a:ext cx="2240893" cy="418525"/>
            <a:chOff x="4164134" y="4855797"/>
            <a:chExt cx="2240893" cy="418525"/>
          </a:xfrm>
        </p:grpSpPr>
        <p:sp>
          <p:nvSpPr>
            <p:cNvPr id="53" name="TextBox 52"/>
            <p:cNvSpPr txBox="1"/>
            <p:nvPr/>
          </p:nvSpPr>
          <p:spPr>
            <a:xfrm>
              <a:off x="4271109" y="4904990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No setup, no hold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 flipH="1" flipV="1">
              <a:off x="4164134" y="4855797"/>
              <a:ext cx="106975" cy="233859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219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88" grpId="0"/>
      <p:bldP spid="5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18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189408" y="2443512"/>
            <a:ext cx="413511" cy="2680869"/>
            <a:chOff x="2189408" y="2443512"/>
            <a:chExt cx="413511" cy="2680869"/>
          </a:xfrm>
        </p:grpSpPr>
        <p:grpSp>
          <p:nvGrpSpPr>
            <p:cNvPr id="5" name="Group 4"/>
            <p:cNvGrpSpPr/>
            <p:nvPr/>
          </p:nvGrpSpPr>
          <p:grpSpPr>
            <a:xfrm>
              <a:off x="2269055" y="2443512"/>
              <a:ext cx="302575" cy="261830"/>
              <a:chOff x="9402015" y="1748577"/>
              <a:chExt cx="302575" cy="261830"/>
            </a:xfrm>
          </p:grpSpPr>
          <p:cxnSp>
            <p:nvCxnSpPr>
              <p:cNvPr id="6" name="Straight Connector 5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315214" y="2688663"/>
              <a:ext cx="221530" cy="461063"/>
              <a:chOff x="9448174" y="1993728"/>
              <a:chExt cx="221530" cy="46106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Connector 15"/>
            <p:cNvCxnSpPr/>
            <p:nvPr/>
          </p:nvCxnSpPr>
          <p:spPr>
            <a:xfrm>
              <a:off x="2444750" y="3149726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440526" y="4236788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riangle 18"/>
            <p:cNvSpPr/>
            <p:nvPr/>
          </p:nvSpPr>
          <p:spPr>
            <a:xfrm rot="10800000">
              <a:off x="2278133" y="4844394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2396075" y="3710096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396075" y="4156257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>
            <a:xfrm flipH="1">
              <a:off x="2189408" y="3785977"/>
              <a:ext cx="219686" cy="36790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213633" y="5562467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“1”: 0 J</a:t>
            </a:r>
            <a:endParaRPr lang="en-US" sz="2800" dirty="0"/>
          </a:p>
        </p:txBody>
      </p:sp>
      <p:grpSp>
        <p:nvGrpSpPr>
          <p:cNvPr id="45" name="Group 44"/>
          <p:cNvGrpSpPr/>
          <p:nvPr/>
        </p:nvGrpSpPr>
        <p:grpSpPr>
          <a:xfrm>
            <a:off x="5931425" y="2449957"/>
            <a:ext cx="333864" cy="2680869"/>
            <a:chOff x="6123076" y="2449957"/>
            <a:chExt cx="333864" cy="2680869"/>
          </a:xfrm>
        </p:grpSpPr>
        <p:grpSp>
          <p:nvGrpSpPr>
            <p:cNvPr id="27" name="Group 26"/>
            <p:cNvGrpSpPr/>
            <p:nvPr/>
          </p:nvGrpSpPr>
          <p:grpSpPr>
            <a:xfrm>
              <a:off x="6123076" y="2449957"/>
              <a:ext cx="302575" cy="261830"/>
              <a:chOff x="9402015" y="1748577"/>
              <a:chExt cx="302575" cy="26183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6169235" y="2695108"/>
              <a:ext cx="221530" cy="461063"/>
              <a:chOff x="9448174" y="1993728"/>
              <a:chExt cx="221530" cy="461063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/>
            <p:cNvCxnSpPr/>
            <p:nvPr/>
          </p:nvCxnSpPr>
          <p:spPr>
            <a:xfrm>
              <a:off x="6298771" y="3156171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294547" y="4243233"/>
              <a:ext cx="0" cy="579062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/>
            <p:cNvSpPr/>
            <p:nvPr/>
          </p:nvSpPr>
          <p:spPr>
            <a:xfrm rot="10800000">
              <a:off x="6132154" y="4850839"/>
              <a:ext cx="324786" cy="279987"/>
            </a:xfrm>
            <a:prstGeom prst="triangl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250096" y="3716541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50096" y="4162702"/>
              <a:ext cx="88900" cy="88900"/>
            </a:xfrm>
            <a:prstGeom prst="ellipse">
              <a:avLst/>
            </a:prstGeom>
            <a:noFill/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41" idx="4"/>
              <a:endCxn id="42" idx="0"/>
            </p:cNvCxnSpPr>
            <p:nvPr/>
          </p:nvCxnSpPr>
          <p:spPr>
            <a:xfrm>
              <a:off x="6294546" y="3805441"/>
              <a:ext cx="0" cy="35726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4543079" y="207418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V</a:t>
            </a:r>
            <a:r>
              <a:rPr lang="en-US" b="1" baseline="-25000" dirty="0" smtClean="0">
                <a:solidFill>
                  <a:srgbClr val="FFFF00"/>
                </a:solidFill>
              </a:rPr>
              <a:t>DD</a:t>
            </a:r>
            <a:r>
              <a:rPr lang="en-US" b="1" dirty="0" smtClean="0">
                <a:solidFill>
                  <a:srgbClr val="FFFF00"/>
                </a:solidFill>
              </a:rPr>
              <a:t> = 1.2 V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46574" y="2850228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R = 15.5 kΩ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(“the best”)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30990" y="5562467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Send a “0”: 174 </a:t>
            </a:r>
            <a:r>
              <a:rPr lang="en-US" sz="2800" dirty="0" err="1" smtClean="0"/>
              <a:t>pJ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8428010" y="5562401"/>
            <a:ext cx="312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SCL Alone: </a:t>
            </a:r>
            <a:r>
              <a:rPr lang="en-US" sz="2800" b="1" dirty="0" smtClean="0">
                <a:solidFill>
                  <a:srgbClr val="FF0000"/>
                </a:solidFill>
              </a:rPr>
              <a:t>70 </a:t>
            </a:r>
            <a:r>
              <a:rPr lang="el-GR" sz="2800" b="1" dirty="0" smtClean="0">
                <a:solidFill>
                  <a:srgbClr val="FF0000"/>
                </a:solidFill>
              </a:rPr>
              <a:t>μ</a:t>
            </a:r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59838" y="16413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@400 kHz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4271109" y="4904990"/>
            <a:ext cx="1598515" cy="752824"/>
            <a:chOff x="4271109" y="4904990"/>
            <a:chExt cx="1598515" cy="752824"/>
          </a:xfrm>
        </p:grpSpPr>
        <p:sp>
          <p:nvSpPr>
            <p:cNvPr id="75" name="TextBox 74"/>
            <p:cNvSpPr txBox="1"/>
            <p:nvPr/>
          </p:nvSpPr>
          <p:spPr>
            <a:xfrm>
              <a:off x="4271109" y="4904990"/>
              <a:ext cx="1598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rgbClr val="FFFF00"/>
                  </a:solidFill>
                </a:rPr>
                <a:t>80% V</a:t>
              </a:r>
              <a:r>
                <a:rPr lang="en-US" b="1" baseline="-25000" smtClean="0">
                  <a:solidFill>
                    <a:srgbClr val="FFFF00"/>
                  </a:solidFill>
                </a:rPr>
                <a:t>DD</a:t>
              </a:r>
              <a:r>
                <a:rPr lang="en-US" b="1" smtClean="0">
                  <a:solidFill>
                    <a:srgbClr val="FFFF00"/>
                  </a:solidFill>
                </a:rPr>
                <a:t> as 1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4722470" y="5274322"/>
              <a:ext cx="1147154" cy="383492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9479251" y="1642667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@400 kHz</a:t>
            </a:r>
            <a:endParaRPr lang="en-US" b="1" dirty="0">
              <a:solidFill>
                <a:srgbClr val="FFFF00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650667" y="2033151"/>
            <a:ext cx="2240893" cy="418525"/>
            <a:chOff x="4164134" y="4855797"/>
            <a:chExt cx="2240893" cy="418525"/>
          </a:xfrm>
        </p:grpSpPr>
        <p:sp>
          <p:nvSpPr>
            <p:cNvPr id="73" name="TextBox 72"/>
            <p:cNvSpPr txBox="1"/>
            <p:nvPr/>
          </p:nvSpPr>
          <p:spPr>
            <a:xfrm>
              <a:off x="4271109" y="4904990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No setup, no hold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73" idx="1"/>
            </p:cNvCxnSpPr>
            <p:nvPr/>
          </p:nvCxnSpPr>
          <p:spPr>
            <a:xfrm flipH="1" flipV="1">
              <a:off x="4164134" y="4855797"/>
              <a:ext cx="106975" cy="233859"/>
            </a:xfrm>
            <a:prstGeom prst="straightConnector1">
              <a:avLst/>
            </a:prstGeom>
            <a:ln w="317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8428010" y="3531779"/>
            <a:ext cx="3394882" cy="339181"/>
            <a:chOff x="8428010" y="3531779"/>
            <a:chExt cx="3394882" cy="339181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84280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8727440" y="356574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 rot="16200000">
              <a:off x="9037893" y="355621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9341830" y="3550833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 rot="16200000">
              <a:off x="9652283" y="354130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>
              <a:off x="9962370" y="3550833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90"/>
            <p:cNvSpPr/>
            <p:nvPr/>
          </p:nvSpPr>
          <p:spPr>
            <a:xfrm rot="16200000">
              <a:off x="10272823" y="3541306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582544" y="354617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/>
            <p:cNvSpPr/>
            <p:nvPr/>
          </p:nvSpPr>
          <p:spPr>
            <a:xfrm rot="16200000">
              <a:off x="10892997" y="3536652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11202352" y="3557489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94"/>
            <p:cNvSpPr/>
            <p:nvPr/>
          </p:nvSpPr>
          <p:spPr>
            <a:xfrm rot="16200000">
              <a:off x="11512805" y="3547962"/>
              <a:ext cx="314960" cy="305214"/>
            </a:xfrm>
            <a:custGeom>
              <a:avLst/>
              <a:gdLst>
                <a:gd name="connsiteX0" fmla="*/ 0 w 314960"/>
                <a:gd name="connsiteY0" fmla="*/ 305214 h 305214"/>
                <a:gd name="connsiteX1" fmla="*/ 40640 w 314960"/>
                <a:gd name="connsiteY1" fmla="*/ 152814 h 305214"/>
                <a:gd name="connsiteX2" fmla="*/ 162560 w 314960"/>
                <a:gd name="connsiteY2" fmla="*/ 20734 h 305214"/>
                <a:gd name="connsiteX3" fmla="*/ 314960 w 314960"/>
                <a:gd name="connsiteY3" fmla="*/ 414 h 30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960" h="305214">
                  <a:moveTo>
                    <a:pt x="0" y="305214"/>
                  </a:moveTo>
                  <a:cubicBezTo>
                    <a:pt x="6773" y="252720"/>
                    <a:pt x="13547" y="200227"/>
                    <a:pt x="40640" y="152814"/>
                  </a:cubicBezTo>
                  <a:cubicBezTo>
                    <a:pt x="67733" y="105401"/>
                    <a:pt x="116840" y="46134"/>
                    <a:pt x="162560" y="20734"/>
                  </a:cubicBezTo>
                  <a:cubicBezTo>
                    <a:pt x="208280" y="-4666"/>
                    <a:pt x="314960" y="414"/>
                    <a:pt x="314960" y="414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428010" y="3550833"/>
            <a:ext cx="3398244" cy="317500"/>
            <a:chOff x="8428010" y="3551346"/>
            <a:chExt cx="3398244" cy="317500"/>
          </a:xfrm>
        </p:grpSpPr>
        <p:cxnSp>
          <p:nvCxnSpPr>
            <p:cNvPr id="96" name="Straight Connector 95"/>
            <p:cNvCxnSpPr/>
            <p:nvPr/>
          </p:nvCxnSpPr>
          <p:spPr>
            <a:xfrm>
              <a:off x="84280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8732810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1508754" y="386012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8577235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5400000">
              <a:off x="8885210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9037610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9342410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>
              <a:off x="9186835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>
              <a:off x="9494810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9653561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9958361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>
              <a:off x="9802786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10125246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0283997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10588797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10433222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10741197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10893597" y="3859795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11198397" y="3559298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11042822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>
              <a:off x="11350797" y="371009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Picture 1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9763" y="1494760"/>
            <a:ext cx="655320" cy="65532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9971061" y="2583685"/>
            <a:ext cx="221530" cy="461063"/>
            <a:chOff x="9971061" y="2583685"/>
            <a:chExt cx="221530" cy="461063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9982335" y="2997744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9982335" y="283879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9982335" y="2694212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>
              <a:off x="9971061" y="2916841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>
              <a:off x="9982335" y="2768532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9982335" y="2624216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10065905" y="2583685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/>
          <p:cNvSpPr txBox="1"/>
          <p:nvPr/>
        </p:nvSpPr>
        <p:spPr>
          <a:xfrm>
            <a:off x="10396477" y="263188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</a:rPr>
              <a:t>Bigger R?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9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</p:cBhvr>
                                      <p:by x="125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is the energy costs of running an open-collector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19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213633" y="1641325"/>
            <a:ext cx="18096493" cy="4854742"/>
            <a:chOff x="1213633" y="1641325"/>
            <a:chExt cx="18096493" cy="4854742"/>
          </a:xfrm>
        </p:grpSpPr>
        <p:grpSp>
          <p:nvGrpSpPr>
            <p:cNvPr id="20" name="Group 19"/>
            <p:cNvGrpSpPr/>
            <p:nvPr/>
          </p:nvGrpSpPr>
          <p:grpSpPr>
            <a:xfrm>
              <a:off x="1213633" y="1641325"/>
              <a:ext cx="18096493" cy="4854742"/>
              <a:chOff x="1213633" y="1641325"/>
              <a:chExt cx="18096493" cy="4854742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2189408" y="2443512"/>
                <a:ext cx="413511" cy="2680869"/>
                <a:chOff x="2189408" y="2443512"/>
                <a:chExt cx="413511" cy="2680869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2269055" y="2443512"/>
                  <a:ext cx="302575" cy="261830"/>
                  <a:chOff x="9402015" y="1748577"/>
                  <a:chExt cx="302575" cy="261830"/>
                </a:xfrm>
              </p:grpSpPr>
              <p:cxnSp>
                <p:nvCxnSpPr>
                  <p:cNvPr id="6" name="Straight Connector 5"/>
                  <p:cNvCxnSpPr/>
                  <p:nvPr/>
                </p:nvCxnSpPr>
                <p:spPr>
                  <a:xfrm>
                    <a:off x="9553303" y="1753326"/>
                    <a:ext cx="0" cy="257081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/>
                  <p:cNvCxnSpPr/>
                  <p:nvPr/>
                </p:nvCxnSpPr>
                <p:spPr>
                  <a:xfrm rot="-2700000">
                    <a:off x="9402015" y="1748577"/>
                    <a:ext cx="302575" cy="0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2315214" y="2688663"/>
                  <a:ext cx="221530" cy="461063"/>
                  <a:chOff x="9448174" y="1993728"/>
                  <a:chExt cx="221530" cy="461063"/>
                </a:xfrm>
              </p:grpSpPr>
              <p:cxnSp>
                <p:nvCxnSpPr>
                  <p:cNvPr id="9" name="Straight Connector 8"/>
                  <p:cNvCxnSpPr/>
                  <p:nvPr/>
                </p:nvCxnSpPr>
                <p:spPr>
                  <a:xfrm>
                    <a:off x="9459448" y="2407787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/>
                  <p:cNvCxnSpPr/>
                  <p:nvPr/>
                </p:nvCxnSpPr>
                <p:spPr>
                  <a:xfrm>
                    <a:off x="9459448" y="2248837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9459448" y="210425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/>
                  <p:cNvCxnSpPr/>
                  <p:nvPr/>
                </p:nvCxnSpPr>
                <p:spPr>
                  <a:xfrm flipH="1">
                    <a:off x="9448174" y="2326884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Straight Connector 12"/>
                  <p:cNvCxnSpPr/>
                  <p:nvPr/>
                </p:nvCxnSpPr>
                <p:spPr>
                  <a:xfrm flipH="1">
                    <a:off x="9459448" y="217857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/>
                  <p:cNvCxnSpPr/>
                  <p:nvPr/>
                </p:nvCxnSpPr>
                <p:spPr>
                  <a:xfrm flipH="1">
                    <a:off x="9459448" y="2034259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>
                  <a:xfrm>
                    <a:off x="9543018" y="1993728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444750" y="3149726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40526" y="4236788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riangle 18"/>
                <p:cNvSpPr/>
                <p:nvPr/>
              </p:nvSpPr>
              <p:spPr>
                <a:xfrm rot="10800000">
                  <a:off x="2278133" y="4844394"/>
                  <a:ext cx="324786" cy="279987"/>
                </a:xfrm>
                <a:prstGeom prst="triangl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396075" y="3710096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96075" y="4156257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/>
                <p:cNvCxnSpPr>
                  <a:stCxn id="21" idx="3"/>
                </p:cNvCxnSpPr>
                <p:nvPr/>
              </p:nvCxnSpPr>
              <p:spPr>
                <a:xfrm flipH="1">
                  <a:off x="2189408" y="3785977"/>
                  <a:ext cx="219686" cy="367903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1213633" y="5562467"/>
                <a:ext cx="25426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Send a “1”: 0 J</a:t>
                </a:r>
                <a:endParaRPr lang="en-US" sz="2800" dirty="0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5931425" y="2449957"/>
                <a:ext cx="333864" cy="2680869"/>
                <a:chOff x="6123076" y="2449957"/>
                <a:chExt cx="333864" cy="2680869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123076" y="2449957"/>
                  <a:ext cx="302575" cy="261830"/>
                  <a:chOff x="9402015" y="1748577"/>
                  <a:chExt cx="302575" cy="261830"/>
                </a:xfrm>
              </p:grpSpPr>
              <p:cxnSp>
                <p:nvCxnSpPr>
                  <p:cNvPr id="28" name="Straight Connector 27"/>
                  <p:cNvCxnSpPr/>
                  <p:nvPr/>
                </p:nvCxnSpPr>
                <p:spPr>
                  <a:xfrm>
                    <a:off x="9553303" y="1753326"/>
                    <a:ext cx="0" cy="257081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>
                  <a:xfrm rot="-2700000">
                    <a:off x="9402015" y="1748577"/>
                    <a:ext cx="302575" cy="0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/>
                <p:cNvGrpSpPr/>
                <p:nvPr/>
              </p:nvGrpSpPr>
              <p:grpSpPr>
                <a:xfrm>
                  <a:off x="6169235" y="2695108"/>
                  <a:ext cx="221530" cy="461063"/>
                  <a:chOff x="9448174" y="1993728"/>
                  <a:chExt cx="221530" cy="461063"/>
                </a:xfrm>
              </p:grpSpPr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9459448" y="2407787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9459448" y="2248837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/>
                  <p:cNvCxnSpPr/>
                  <p:nvPr/>
                </p:nvCxnSpPr>
                <p:spPr>
                  <a:xfrm>
                    <a:off x="9459448" y="210425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>
                  <a:xfrm flipH="1">
                    <a:off x="9448174" y="2326884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>
                  <a:xfrm flipH="1">
                    <a:off x="9459448" y="2178575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/>
                  <p:cNvCxnSpPr/>
                  <p:nvPr/>
                </p:nvCxnSpPr>
                <p:spPr>
                  <a:xfrm flipH="1">
                    <a:off x="9459448" y="2034259"/>
                    <a:ext cx="210256" cy="86663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/>
                  <p:cNvCxnSpPr/>
                  <p:nvPr/>
                </p:nvCxnSpPr>
                <p:spPr>
                  <a:xfrm>
                    <a:off x="9543018" y="1993728"/>
                    <a:ext cx="114038" cy="47004"/>
                  </a:xfrm>
                  <a:prstGeom prst="line">
                    <a:avLst/>
                  </a:prstGeom>
                  <a:ln w="444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6298771" y="3156171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6294547" y="4243233"/>
                  <a:ext cx="0" cy="579062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Triangle 39"/>
                <p:cNvSpPr/>
                <p:nvPr/>
              </p:nvSpPr>
              <p:spPr>
                <a:xfrm rot="10800000">
                  <a:off x="6132154" y="4850839"/>
                  <a:ext cx="324786" cy="279987"/>
                </a:xfrm>
                <a:prstGeom prst="triangl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250096" y="3716541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6250096" y="4162702"/>
                  <a:ext cx="88900" cy="88900"/>
                </a:xfrm>
                <a:prstGeom prst="ellipse">
                  <a:avLst/>
                </a:prstGeom>
                <a:noFill/>
                <a:ln w="444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/>
                <p:cNvCxnSpPr>
                  <a:stCxn id="41" idx="4"/>
                  <a:endCxn id="42" idx="0"/>
                </p:cNvCxnSpPr>
                <p:nvPr/>
              </p:nvCxnSpPr>
              <p:spPr>
                <a:xfrm>
                  <a:off x="6294546" y="3805441"/>
                  <a:ext cx="0" cy="357261"/>
                </a:xfrm>
                <a:prstGeom prst="line">
                  <a:avLst/>
                </a:prstGeom>
                <a:ln w="444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/>
              <p:cNvSpPr txBox="1"/>
              <p:nvPr/>
            </p:nvSpPr>
            <p:spPr>
              <a:xfrm>
                <a:off x="4543079" y="2074180"/>
                <a:ext cx="1361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V</a:t>
                </a:r>
                <a:r>
                  <a:rPr lang="en-US" b="1" baseline="-25000" dirty="0" smtClean="0">
                    <a:solidFill>
                      <a:srgbClr val="FFFF00"/>
                    </a:solidFill>
                  </a:rPr>
                  <a:t>DD</a:t>
                </a:r>
                <a:r>
                  <a:rPr lang="en-US" b="1" dirty="0" smtClean="0">
                    <a:solidFill>
                      <a:srgbClr val="FFFF00"/>
                    </a:solidFill>
                  </a:rPr>
                  <a:t> = 1.2 V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530990" y="5562467"/>
                <a:ext cx="31438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Send a “0”: 174 </a:t>
                </a:r>
                <a:r>
                  <a:rPr lang="en-US" sz="2800" dirty="0" err="1" smtClean="0"/>
                  <a:t>pJ</a:t>
                </a:r>
                <a:endParaRPr lang="en-US" sz="2800" dirty="0"/>
              </a:p>
            </p:txBody>
          </p:sp>
          <p:grpSp>
            <p:nvGrpSpPr>
              <p:cNvPr id="51" name="Group 50"/>
              <p:cNvGrpSpPr/>
              <p:nvPr/>
            </p:nvGrpSpPr>
            <p:grpSpPr>
              <a:xfrm>
                <a:off x="8428010" y="3551346"/>
                <a:ext cx="3398244" cy="317500"/>
                <a:chOff x="6096000" y="3808900"/>
                <a:chExt cx="3398244" cy="3175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6096000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400800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9176744" y="4117676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5400000">
                  <a:off x="6245225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rot="5400000">
                  <a:off x="6553200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705600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7010400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rot="5400000">
                  <a:off x="6854825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rot="5400000">
                  <a:off x="7162800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7321551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7626351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rot="5400000">
                  <a:off x="7470776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5400000">
                  <a:off x="7793236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7951987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8256787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rot="5400000">
                  <a:off x="8101212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rot="5400000">
                  <a:off x="8409187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8561587" y="4117349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8866387" y="3816852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5400000">
                  <a:off x="8710812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rot="5400000">
                  <a:off x="9018787" y="3967650"/>
                  <a:ext cx="317500" cy="0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/>
              <p:cNvSpPr txBox="1"/>
              <p:nvPr/>
            </p:nvSpPr>
            <p:spPr>
              <a:xfrm>
                <a:off x="8428010" y="5562401"/>
                <a:ext cx="31275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SCL Alone: 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70 </a:t>
                </a:r>
                <a:r>
                  <a:rPr lang="el-GR" sz="2800" b="1" dirty="0" smtClean="0">
                    <a:solidFill>
                      <a:srgbClr val="FF0000"/>
                    </a:solidFill>
                  </a:rPr>
                  <a:t>μ</a:t>
                </a:r>
                <a:r>
                  <a:rPr lang="en-US" sz="2800" b="1" dirty="0" smtClean="0">
                    <a:solidFill>
                      <a:srgbClr val="FF0000"/>
                    </a:solidFill>
                  </a:rPr>
                  <a:t>W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459838" y="1641325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@400 kHz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4271109" y="4904990"/>
                <a:ext cx="1598515" cy="752824"/>
                <a:chOff x="4271109" y="4904990"/>
                <a:chExt cx="1598515" cy="752824"/>
              </a:xfrm>
            </p:grpSpPr>
            <p:sp>
              <p:nvSpPr>
                <p:cNvPr id="75" name="TextBox 74"/>
                <p:cNvSpPr txBox="1"/>
                <p:nvPr/>
              </p:nvSpPr>
              <p:spPr>
                <a:xfrm>
                  <a:off x="4271109" y="4904990"/>
                  <a:ext cx="15985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smtClean="0">
                      <a:solidFill>
                        <a:srgbClr val="FFFF00"/>
                      </a:solidFill>
                    </a:rPr>
                    <a:t>80% V</a:t>
                  </a:r>
                  <a:r>
                    <a:rPr lang="en-US" b="1" baseline="-25000" smtClean="0">
                      <a:solidFill>
                        <a:srgbClr val="FFFF00"/>
                      </a:solidFill>
                    </a:rPr>
                    <a:t>DD</a:t>
                  </a:r>
                  <a:r>
                    <a:rPr lang="en-US" b="1" smtClean="0">
                      <a:solidFill>
                        <a:srgbClr val="FFFF00"/>
                      </a:solidFill>
                    </a:rPr>
                    <a:t> as 1</a:t>
                  </a:r>
                  <a:endParaRPr lang="en-US" b="1" dirty="0">
                    <a:solidFill>
                      <a:srgbClr val="FFFF00"/>
                    </a:solidFill>
                  </a:endParaRP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4722470" y="5274322"/>
                  <a:ext cx="1147154" cy="383492"/>
                </a:xfrm>
                <a:prstGeom prst="straightConnector1">
                  <a:avLst/>
                </a:prstGeom>
                <a:ln w="3175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/>
              <p:cNvSpPr txBox="1"/>
              <p:nvPr/>
            </p:nvSpPr>
            <p:spPr>
              <a:xfrm>
                <a:off x="9479251" y="1642667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@400 kHz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13393221" y="1961416"/>
                <a:ext cx="5916905" cy="4534651"/>
                <a:chOff x="6478898" y="1961416"/>
                <a:chExt cx="5916905" cy="4534651"/>
              </a:xfrm>
            </p:grpSpPr>
            <p:pic>
              <p:nvPicPr>
                <p:cNvPr id="115" name="Picture 114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1279" t="18622" r="22539" b="29913"/>
                <a:stretch/>
              </p:blipFill>
              <p:spPr>
                <a:xfrm>
                  <a:off x="6478898" y="4001294"/>
                  <a:ext cx="3841978" cy="1858548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cxnSp>
              <p:nvCxnSpPr>
                <p:cNvPr id="116" name="Straight Arrow Connector 115"/>
                <p:cNvCxnSpPr/>
                <p:nvPr/>
              </p:nvCxnSpPr>
              <p:spPr>
                <a:xfrm>
                  <a:off x="6584341" y="6085621"/>
                  <a:ext cx="3657600" cy="0"/>
                </a:xfrm>
                <a:prstGeom prst="straightConnector1">
                  <a:avLst/>
                </a:prstGeom>
                <a:ln w="44450">
                  <a:solidFill>
                    <a:schemeClr val="tx1"/>
                  </a:solidFill>
                  <a:headEnd type="triangl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7" name="TextBox 116"/>
                <p:cNvSpPr txBox="1"/>
                <p:nvPr/>
              </p:nvSpPr>
              <p:spPr>
                <a:xfrm>
                  <a:off x="7862477" y="6126735"/>
                  <a:ext cx="1152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~ 3.1 mm</a:t>
                  </a:r>
                  <a:endParaRPr lang="en-US" dirty="0"/>
                </a:p>
              </p:txBody>
            </p:sp>
            <p:cxnSp>
              <p:nvCxnSpPr>
                <p:cNvPr id="118" name="Straight Arrow Connector 117"/>
                <p:cNvCxnSpPr/>
                <p:nvPr/>
              </p:nvCxnSpPr>
              <p:spPr>
                <a:xfrm flipH="1">
                  <a:off x="9855880" y="4907373"/>
                  <a:ext cx="940602" cy="503021"/>
                </a:xfrm>
                <a:prstGeom prst="straightConnector1">
                  <a:avLst/>
                </a:prstGeom>
                <a:ln w="41275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Arrow Connector 118"/>
                <p:cNvCxnSpPr/>
                <p:nvPr/>
              </p:nvCxnSpPr>
              <p:spPr>
                <a:xfrm flipH="1">
                  <a:off x="10020978" y="4930568"/>
                  <a:ext cx="775504" cy="715098"/>
                </a:xfrm>
                <a:prstGeom prst="straightConnector1">
                  <a:avLst/>
                </a:prstGeom>
                <a:ln w="41275">
                  <a:solidFill>
                    <a:schemeClr val="accent4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0" name="TextBox 119"/>
                <p:cNvSpPr txBox="1"/>
                <p:nvPr/>
              </p:nvSpPr>
              <p:spPr>
                <a:xfrm>
                  <a:off x="10838582" y="4722707"/>
                  <a:ext cx="155722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mtClean="0">
                      <a:solidFill>
                        <a:schemeClr val="accent4"/>
                      </a:solidFill>
                    </a:rPr>
                    <a:t>Two batteries</a:t>
                  </a:r>
                  <a:endParaRPr lang="en-US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121" name="TextBox 120"/>
                <p:cNvSpPr txBox="1"/>
                <p:nvPr/>
              </p:nvSpPr>
              <p:spPr>
                <a:xfrm>
                  <a:off x="6584341" y="1961416"/>
                  <a:ext cx="5186035" cy="16927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800" dirty="0">
                      <a:solidFill>
                        <a:schemeClr val="tx1">
                          <a:lumMod val="75000"/>
                        </a:schemeClr>
                      </a:solidFill>
                    </a:rPr>
                    <a:t>Active Energy Budget: </a:t>
                  </a:r>
                  <a:r>
                    <a:rPr lang="en-US" sz="28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20 </a:t>
                  </a:r>
                  <a:r>
                    <a:rPr lang="el-GR" sz="2800" b="1" dirty="0">
                      <a:solidFill>
                        <a:schemeClr val="tx1">
                          <a:lumMod val="75000"/>
                        </a:schemeClr>
                      </a:solidFill>
                    </a:rPr>
                    <a:t>μ</a:t>
                  </a:r>
                  <a:r>
                    <a:rPr lang="en-US" sz="2800" b="1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W</a:t>
                  </a:r>
                </a:p>
                <a:p>
                  <a:pPr marL="285750" indent="-285750">
                    <a:buFont typeface="Arial" charset="0"/>
                    <a:buChar char="•"/>
                  </a:pPr>
                  <a:r>
                    <a:rPr lang="en-US" sz="28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Not an arbitrary number:</a:t>
                  </a:r>
                  <a:endParaRPr lang="en-US" sz="2400" dirty="0" smtClean="0">
                    <a:solidFill>
                      <a:schemeClr val="tx1">
                        <a:lumMod val="75000"/>
                      </a:schemeClr>
                    </a:solidFill>
                  </a:endParaRPr>
                </a:p>
                <a:p>
                  <a:pPr marL="742950" lvl="1" indent="-285750">
                    <a:buFont typeface=".HelveticaNeueDeskInterface-Regular" charset="0"/>
                    <a:buChar char="-"/>
                  </a:pPr>
                  <a:r>
                    <a:rPr lang="en-US" sz="2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Volume Target</a:t>
                  </a:r>
                </a:p>
                <a:p>
                  <a:pPr marL="742950" lvl="1" indent="-285750">
                    <a:buFont typeface=".HelveticaNeueDeskInterface-Regular" charset="0"/>
                    <a:buChar char="-"/>
                  </a:pPr>
                  <a:r>
                    <a:rPr lang="en-US" sz="2400" dirty="0" smtClean="0">
                      <a:solidFill>
                        <a:schemeClr val="tx1">
                          <a:lumMod val="75000"/>
                        </a:schemeClr>
                      </a:solidFill>
                    </a:rPr>
                    <a:t>Lifetime Target</a:t>
                  </a:r>
                  <a:endParaRPr lang="en-US" sz="2400" dirty="0">
                    <a:solidFill>
                      <a:schemeClr val="tx1">
                        <a:lumMod val="7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5" name="TextBox 84"/>
            <p:cNvSpPr txBox="1"/>
            <p:nvPr/>
          </p:nvSpPr>
          <p:spPr>
            <a:xfrm>
              <a:off x="6246574" y="2850228"/>
              <a:ext cx="14542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</a:rPr>
                <a:t>R = 15.5 kΩ</a:t>
              </a:r>
            </a:p>
            <a:p>
              <a:pPr algn="ctr"/>
              <a:r>
                <a:rPr lang="en-US" dirty="0" smtClean="0">
                  <a:solidFill>
                    <a:srgbClr val="FFFF00"/>
                  </a:solidFill>
                </a:rPr>
                <a:t>(“the best”)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650667" y="2033151"/>
              <a:ext cx="2240893" cy="418525"/>
              <a:chOff x="4164134" y="4855797"/>
              <a:chExt cx="2240893" cy="418525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4271109" y="4904990"/>
                <a:ext cx="2133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FF00"/>
                    </a:solidFill>
                  </a:rPr>
                  <a:t>No setup, no hold</a:t>
                </a:r>
                <a:endParaRPr lang="en-US" b="1" dirty="0">
                  <a:solidFill>
                    <a:srgbClr val="FFFF00"/>
                  </a:solidFill>
                </a:endParaRP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>
              <a:xfrm flipH="1" flipV="1">
                <a:off x="4164134" y="4855797"/>
                <a:ext cx="106975" cy="233859"/>
              </a:xfrm>
              <a:prstGeom prst="straightConnector1">
                <a:avLst/>
              </a:prstGeom>
              <a:ln w="3175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-0.63789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444217" y="1774895"/>
            <a:ext cx="6465887" cy="4946580"/>
            <a:chOff x="444217" y="1774895"/>
            <a:chExt cx="6465887" cy="49465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44217" y="1774895"/>
              <a:ext cx="6465887" cy="4946580"/>
            </a:xfrm>
            <a:prstGeom prst="rect">
              <a:avLst/>
            </a:prstGeom>
          </p:spPr>
        </p:pic>
        <p:sp>
          <p:nvSpPr>
            <p:cNvPr id="38" name="Left Arrow 37"/>
            <p:cNvSpPr/>
            <p:nvPr/>
          </p:nvSpPr>
          <p:spPr>
            <a:xfrm rot="16200000">
              <a:off x="-280340" y="3765540"/>
              <a:ext cx="2366704" cy="583107"/>
            </a:xfrm>
            <a:prstGeom prst="lef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Size (mm</a:t>
              </a:r>
              <a:r>
                <a:rPr lang="en-US" sz="1400" baseline="300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  <a:r>
                <a:rPr lang="en-US" sz="1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)</a:t>
              </a:r>
              <a:endParaRPr lang="en-US" sz="14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395203" y="6143701"/>
              <a:ext cx="223651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accent5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Graphic originally from Dennis Sylvester</a:t>
              </a:r>
              <a:endParaRPr lang="en-US" sz="900" dirty="0">
                <a:solidFill>
                  <a:schemeClr val="accent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42" name="Picture 3" descr="bells-law.png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723380" y="3128727"/>
            <a:ext cx="1249244" cy="1300244"/>
            <a:chOff x="1723380" y="3128727"/>
            <a:chExt cx="1249244" cy="1300244"/>
          </a:xfrm>
        </p:grpSpPr>
        <p:pic>
          <p:nvPicPr>
            <p:cNvPr id="7" name="Picture 2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00" r="3600"/>
            <a:stretch>
              <a:fillRect/>
            </a:stretch>
          </p:blipFill>
          <p:spPr bwMode="auto">
            <a:xfrm>
              <a:off x="1723380" y="3357800"/>
              <a:ext cx="1249244" cy="1071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Straight Connector 9"/>
            <p:cNvCxnSpPr/>
            <p:nvPr>
              <p:custDataLst>
                <p:tags r:id="rId20"/>
              </p:custDataLst>
            </p:nvPr>
          </p:nvCxnSpPr>
          <p:spPr>
            <a:xfrm rot="5400000" flipH="1" flipV="1">
              <a:off x="2121343" y="3354856"/>
              <a:ext cx="565323" cy="113065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>
            <p:custDataLst>
              <p:tags r:id="rId1"/>
            </p:custDataLst>
          </p:nvPr>
        </p:nvSpPr>
        <p:spPr>
          <a:xfrm>
            <a:off x="4156508" y="3637518"/>
            <a:ext cx="1187179" cy="26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262506" y="3851462"/>
            <a:ext cx="911584" cy="756528"/>
            <a:chOff x="4262506" y="3851462"/>
            <a:chExt cx="911584" cy="756528"/>
          </a:xfrm>
        </p:grpSpPr>
        <p:pic>
          <p:nvPicPr>
            <p:cNvPr id="8" name="Picture 2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550" y="3851462"/>
              <a:ext cx="818540" cy="756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Straight Connector 29"/>
            <p:cNvCxnSpPr/>
            <p:nvPr>
              <p:custDataLst>
                <p:tags r:id="rId18"/>
              </p:custDataLst>
            </p:nvPr>
          </p:nvCxnSpPr>
          <p:spPr>
            <a:xfrm flipV="1">
              <a:off x="4262506" y="4428971"/>
              <a:ext cx="176664" cy="169597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082393" y="2559631"/>
            <a:ext cx="1017257" cy="1174660"/>
            <a:chOff x="3082393" y="2559631"/>
            <a:chExt cx="1017257" cy="1174660"/>
          </a:xfrm>
        </p:grpSpPr>
        <p:cxnSp>
          <p:nvCxnSpPr>
            <p:cNvPr id="11" name="Straight Connector 10"/>
            <p:cNvCxnSpPr/>
            <p:nvPr>
              <p:custDataLst>
                <p:tags r:id="rId15"/>
              </p:custDataLst>
            </p:nvPr>
          </p:nvCxnSpPr>
          <p:spPr>
            <a:xfrm flipV="1">
              <a:off x="3082393" y="3354856"/>
              <a:ext cx="395726" cy="282662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6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7"/>
            <a:srcRect/>
            <a:stretch>
              <a:fillRect/>
            </a:stretch>
          </p:blipFill>
          <p:spPr bwMode="auto">
            <a:xfrm>
              <a:off x="3471787" y="2559631"/>
              <a:ext cx="627863" cy="1174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6" name="Group 45"/>
          <p:cNvGrpSpPr/>
          <p:nvPr/>
        </p:nvGrpSpPr>
        <p:grpSpPr>
          <a:xfrm>
            <a:off x="2895778" y="4146309"/>
            <a:ext cx="789097" cy="929810"/>
            <a:chOff x="2895778" y="4146309"/>
            <a:chExt cx="789097" cy="929810"/>
          </a:xfrm>
        </p:grpSpPr>
        <p:cxnSp>
          <p:nvCxnSpPr>
            <p:cNvPr id="12" name="Straight Connector 11"/>
            <p:cNvCxnSpPr/>
            <p:nvPr>
              <p:custDataLst>
                <p:tags r:id="rId13"/>
              </p:custDataLst>
            </p:nvPr>
          </p:nvCxnSpPr>
          <p:spPr>
            <a:xfrm rot="5400000" flipH="1" flipV="1">
              <a:off x="3393321" y="4231107"/>
              <a:ext cx="339194" cy="169597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9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8"/>
            <a:srcRect/>
            <a:stretch>
              <a:fillRect/>
            </a:stretch>
          </p:blipFill>
          <p:spPr bwMode="auto">
            <a:xfrm>
              <a:off x="2895778" y="4544951"/>
              <a:ext cx="789097" cy="531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3" name="Group 42"/>
          <p:cNvGrpSpPr/>
          <p:nvPr/>
        </p:nvGrpSpPr>
        <p:grpSpPr>
          <a:xfrm>
            <a:off x="1895214" y="1885015"/>
            <a:ext cx="1243712" cy="811474"/>
            <a:chOff x="1895214" y="1885015"/>
            <a:chExt cx="1243712" cy="811474"/>
          </a:xfrm>
        </p:grpSpPr>
        <p:cxnSp>
          <p:nvCxnSpPr>
            <p:cNvPr id="9" name="Straight Connector 8"/>
            <p:cNvCxnSpPr/>
            <p:nvPr>
              <p:custDataLst>
                <p:tags r:id="rId11"/>
              </p:custDataLst>
            </p:nvPr>
          </p:nvCxnSpPr>
          <p:spPr>
            <a:xfrm flipV="1">
              <a:off x="1895214" y="2506871"/>
              <a:ext cx="339194" cy="113065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811" y="1885015"/>
              <a:ext cx="1074115" cy="811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8" name="Group 47"/>
          <p:cNvGrpSpPr/>
          <p:nvPr/>
        </p:nvGrpSpPr>
        <p:grpSpPr>
          <a:xfrm>
            <a:off x="4020092" y="5107359"/>
            <a:ext cx="814804" cy="608860"/>
            <a:chOff x="4020092" y="5107359"/>
            <a:chExt cx="814804" cy="608860"/>
          </a:xfrm>
        </p:grpSpPr>
        <p:cxnSp>
          <p:nvCxnSpPr>
            <p:cNvPr id="13" name="Straight Connector 12"/>
            <p:cNvCxnSpPr/>
            <p:nvPr>
              <p:custDataLst>
                <p:tags r:id="rId9"/>
              </p:custDataLst>
            </p:nvPr>
          </p:nvCxnSpPr>
          <p:spPr>
            <a:xfrm rot="5400000" flipH="1" flipV="1">
              <a:off x="4665299" y="5107359"/>
              <a:ext cx="169597" cy="169597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11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0"/>
            <a:srcRect/>
            <a:stretch>
              <a:fillRect/>
            </a:stretch>
          </p:blipFill>
          <p:spPr bwMode="auto">
            <a:xfrm>
              <a:off x="4020092" y="5167300"/>
              <a:ext cx="814804" cy="548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TextBox 28"/>
          <p:cNvSpPr txBox="1"/>
          <p:nvPr>
            <p:custDataLst>
              <p:tags r:id="rId2"/>
            </p:custDataLst>
          </p:nvPr>
        </p:nvSpPr>
        <p:spPr>
          <a:xfrm>
            <a:off x="1612552" y="4399891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Company</a:t>
            </a:r>
          </a:p>
        </p:txBody>
      </p:sp>
      <p:sp>
        <p:nvSpPr>
          <p:cNvPr id="34" name="TextBox 33"/>
          <p:cNvSpPr txBox="1"/>
          <p:nvPr>
            <p:custDataLst>
              <p:tags r:id="rId3"/>
            </p:custDataLst>
          </p:nvPr>
        </p:nvSpPr>
        <p:spPr>
          <a:xfrm>
            <a:off x="5012212" y="3945243"/>
            <a:ext cx="1130647" cy="3631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Professional</a:t>
            </a:r>
          </a:p>
        </p:txBody>
      </p:sp>
      <p:sp>
        <p:nvSpPr>
          <p:cNvPr id="36" name="TextBox 35"/>
          <p:cNvSpPr txBox="1"/>
          <p:nvPr>
            <p:custDataLst>
              <p:tags r:id="rId4"/>
            </p:custDataLst>
          </p:nvPr>
        </p:nvSpPr>
        <p:spPr>
          <a:xfrm>
            <a:off x="4040452" y="2759863"/>
            <a:ext cx="1130647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Engineer</a:t>
            </a:r>
          </a:p>
        </p:txBody>
      </p:sp>
      <p:sp>
        <p:nvSpPr>
          <p:cNvPr id="37" name="TextBox 36"/>
          <p:cNvSpPr txBox="1"/>
          <p:nvPr>
            <p:custDataLst>
              <p:tags r:id="rId5"/>
            </p:custDataLst>
          </p:nvPr>
        </p:nvSpPr>
        <p:spPr>
          <a:xfrm>
            <a:off x="2630133" y="5096312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Family</a:t>
            </a:r>
          </a:p>
        </p:txBody>
      </p:sp>
      <p:sp>
        <p:nvSpPr>
          <p:cNvPr id="39" name="TextBox 38"/>
          <p:cNvSpPr txBox="1"/>
          <p:nvPr>
            <p:custDataLst>
              <p:tags r:id="rId6"/>
            </p:custDataLst>
          </p:nvPr>
        </p:nvSpPr>
        <p:spPr>
          <a:xfrm>
            <a:off x="3053419" y="2111144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Enterprise</a:t>
            </a:r>
          </a:p>
        </p:txBody>
      </p:sp>
      <p:sp>
        <p:nvSpPr>
          <p:cNvPr id="40" name="TextBox 39"/>
          <p:cNvSpPr txBox="1"/>
          <p:nvPr>
            <p:custDataLst>
              <p:tags r:id="rId7"/>
            </p:custDataLst>
          </p:nvPr>
        </p:nvSpPr>
        <p:spPr>
          <a:xfrm>
            <a:off x="3638396" y="5639318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person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27570" y="1"/>
            <a:ext cx="5664430" cy="68580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69080" y="1914210"/>
            <a:ext cx="3391416" cy="919401"/>
          </a:xfrm>
          <a:prstGeom prst="round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4"/>
                </a:solidFill>
              </a:rPr>
              <a:t>Corollary:</a:t>
            </a:r>
          </a:p>
          <a:p>
            <a:pPr algn="ctr"/>
            <a:r>
              <a:rPr lang="en-US" sz="2400" dirty="0" smtClean="0">
                <a:solidFill>
                  <a:schemeClr val="accent4"/>
                </a:solidFill>
              </a:rPr>
              <a:t>100x smaller / decade</a:t>
            </a:r>
            <a:endParaRPr lang="en-US" sz="2400" dirty="0">
              <a:solidFill>
                <a:schemeClr val="accent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Bell’s Law:</a:t>
            </a:r>
            <a:br>
              <a:rPr lang="en-US" dirty="0" smtClean="0"/>
            </a:br>
            <a:r>
              <a:rPr lang="en-US" dirty="0" smtClean="0"/>
              <a:t>A new computing class every decade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56753" y="4126831"/>
            <a:ext cx="5043809" cy="1459877"/>
            <a:chOff x="5456753" y="4126831"/>
            <a:chExt cx="5043809" cy="1459877"/>
          </a:xfrm>
        </p:grpSpPr>
        <p:cxnSp>
          <p:nvCxnSpPr>
            <p:cNvPr id="51" name="Straight Connector 50"/>
            <p:cNvCxnSpPr/>
            <p:nvPr>
              <p:custDataLst>
                <p:tags r:id="rId8"/>
              </p:custDataLst>
            </p:nvPr>
          </p:nvCxnSpPr>
          <p:spPr>
            <a:xfrm flipV="1">
              <a:off x="5456753" y="4746404"/>
              <a:ext cx="1620592" cy="840304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109146" y="4126831"/>
              <a:ext cx="3391416" cy="91940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accent4"/>
                  </a:solidFill>
                </a:rPr>
                <a:t>“Smart Dust” should arrive by ~2017</a:t>
              </a:r>
              <a:endParaRPr lang="en-US" sz="2400" dirty="0"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69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energy demands of open-collectors make them unsuitable for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91682" y="3551346"/>
            <a:ext cx="3398244" cy="317500"/>
            <a:chOff x="6096000" y="3808900"/>
            <a:chExt cx="3398244" cy="31750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176744" y="4117676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793236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951987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256787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810121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40918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8561587" y="4117349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866387" y="3816852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8710812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9018787" y="3967650"/>
              <a:ext cx="31750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91682" y="5562401"/>
            <a:ext cx="3127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SCL Alone: </a:t>
            </a:r>
            <a:r>
              <a:rPr lang="en-US" sz="2800" b="1" dirty="0" smtClean="0">
                <a:solidFill>
                  <a:srgbClr val="FF0000"/>
                </a:solidFill>
              </a:rPr>
              <a:t>70 </a:t>
            </a:r>
            <a:r>
              <a:rPr lang="el-GR" sz="2800" b="1" dirty="0" smtClean="0">
                <a:solidFill>
                  <a:srgbClr val="FF0000"/>
                </a:solidFill>
              </a:rPr>
              <a:t>μ</a:t>
            </a:r>
            <a:r>
              <a:rPr lang="en-US" sz="2800" b="1" dirty="0" smtClean="0">
                <a:solidFill>
                  <a:srgbClr val="FF0000"/>
                </a:solidFill>
              </a:rPr>
              <a:t>W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9" t="18622" r="22539" b="29913"/>
          <a:stretch/>
        </p:blipFill>
        <p:spPr>
          <a:xfrm>
            <a:off x="5600876" y="4001294"/>
            <a:ext cx="3841978" cy="1858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0" name="Straight Arrow Connector 29"/>
          <p:cNvCxnSpPr/>
          <p:nvPr/>
        </p:nvCxnSpPr>
        <p:spPr>
          <a:xfrm>
            <a:off x="5706319" y="6085621"/>
            <a:ext cx="3657600" cy="0"/>
          </a:xfrm>
          <a:prstGeom prst="straightConnector1">
            <a:avLst/>
          </a:prstGeom>
          <a:ln w="4445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84455" y="6126735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3.1 mm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8977858" y="4907373"/>
            <a:ext cx="940602" cy="503021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9142956" y="4930568"/>
            <a:ext cx="775504" cy="715098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960560" y="4722707"/>
            <a:ext cx="15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/>
                </a:solidFill>
              </a:rPr>
              <a:t>Two batteries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706319" y="1961416"/>
            <a:ext cx="518603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</a:schemeClr>
                </a:solidFill>
              </a:rPr>
              <a:t>Active Energy Budget: </a:t>
            </a:r>
            <a:r>
              <a:rPr lang="en-US" sz="2800" b="1" dirty="0">
                <a:solidFill>
                  <a:srgbClr val="FF0000"/>
                </a:solidFill>
              </a:rPr>
              <a:t>20 </a:t>
            </a:r>
            <a:r>
              <a:rPr lang="el-GR" sz="2800" b="1" dirty="0">
                <a:solidFill>
                  <a:srgbClr val="FF0000"/>
                </a:solidFill>
              </a:rPr>
              <a:t>μ</a:t>
            </a:r>
            <a:r>
              <a:rPr lang="en-US" sz="2800" b="1" dirty="0" smtClean="0">
                <a:solidFill>
                  <a:srgbClr val="FF0000"/>
                </a:solidFill>
              </a:rPr>
              <a:t>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tx1">
                    <a:lumMod val="75000"/>
                  </a:schemeClr>
                </a:solidFill>
              </a:rPr>
              <a:t>Not an arbitrary number:</a:t>
            </a:r>
            <a:endParaRPr lang="en-US" sz="2400" dirty="0" smtClean="0">
              <a:solidFill>
                <a:schemeClr val="tx1">
                  <a:lumMod val="75000"/>
                </a:schemeClr>
              </a:solidFill>
            </a:endParaRPr>
          </a:p>
          <a:p>
            <a:pPr marL="742950" lvl="1" indent="-285750">
              <a:buFont typeface=".HelveticaNeueDeskInterface-Regular" charset="0"/>
              <a:buChar char="-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Volume Target</a:t>
            </a:r>
          </a:p>
          <a:p>
            <a:pPr marL="742950" lvl="1" indent="-285750">
              <a:buFont typeface=".HelveticaNeueDeskInterface-Regular" charset="0"/>
              <a:buChar char="-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Lifetime Target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84641" y="1641325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@400 kHz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modify I</a:t>
            </a:r>
            <a:r>
              <a:rPr lang="en-US" baseline="30000" dirty="0" smtClean="0"/>
              <a:t>2</a:t>
            </a:r>
            <a:r>
              <a:rPr lang="en-US" dirty="0" smtClean="0"/>
              <a:t>C to bring energy costs in line with mm-scale?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127907" y="2274961"/>
            <a:ext cx="4751323" cy="1903378"/>
            <a:chOff x="5945133" y="1522606"/>
            <a:chExt cx="4751323" cy="190337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945133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6222361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102100" y="3405073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8379328" y="2430122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219495" y="2430122"/>
              <a:ext cx="4476961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395812" y="2228820"/>
              <a:ext cx="0" cy="20130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7244524" y="1522606"/>
              <a:ext cx="302575" cy="261830"/>
              <a:chOff x="9402015" y="1748577"/>
              <a:chExt cx="302575" cy="261830"/>
            </a:xfrm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9553303" y="1753326"/>
                <a:ext cx="0" cy="257081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-2700000">
                <a:off x="9402015" y="1748577"/>
                <a:ext cx="302575" cy="0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>
              <a:off x="7290683" y="1767757"/>
              <a:ext cx="221530" cy="461063"/>
              <a:chOff x="9448174" y="1993728"/>
              <a:chExt cx="221530" cy="461063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9459448" y="2407787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459448" y="2248837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9459448" y="210425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>
                <a:off x="9448174" y="2326884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9459448" y="2178575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H="1">
                <a:off x="9459448" y="2034259"/>
                <a:ext cx="210256" cy="86663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9543018" y="1993728"/>
                <a:ext cx="114038" cy="47004"/>
              </a:xfrm>
              <a:prstGeom prst="line">
                <a:avLst/>
              </a:prstGeom>
              <a:ln w="44450">
                <a:solidFill>
                  <a:schemeClr val="tx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/>
            <p:cNvCxnSpPr/>
            <p:nvPr/>
          </p:nvCxnSpPr>
          <p:spPr>
            <a:xfrm>
              <a:off x="10410022" y="3389942"/>
              <a:ext cx="286434" cy="0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0687250" y="2414991"/>
              <a:ext cx="4224" cy="995862"/>
            </a:xfrm>
            <a:prstGeom prst="line">
              <a:avLst/>
            </a:prstGeom>
            <a:ln w="4445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6279568" y="4439178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784168" y="3464227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119928" y="4418267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2617699" y="3592144"/>
            <a:ext cx="1502229" cy="1015663"/>
            <a:chOff x="4049852" y="2493333"/>
            <a:chExt cx="1502229" cy="1015663"/>
          </a:xfrm>
        </p:grpSpPr>
        <p:sp>
          <p:nvSpPr>
            <p:cNvPr id="29" name="TextBox 28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47027" y="2493333"/>
              <a:ext cx="907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Master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H="1">
            <a:off x="4624528" y="3443316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24335" y="3464227"/>
            <a:ext cx="4476961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91117" y="2987681"/>
            <a:ext cx="0" cy="47654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039829" y="2281467"/>
            <a:ext cx="302575" cy="261830"/>
            <a:chOff x="9402015" y="1748577"/>
            <a:chExt cx="302575" cy="26183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9553303" y="1753326"/>
              <a:ext cx="0" cy="257081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-2700000">
              <a:off x="9402015" y="1748577"/>
              <a:ext cx="302575" cy="0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085988" y="2526618"/>
            <a:ext cx="221530" cy="461063"/>
            <a:chOff x="9448174" y="1993728"/>
            <a:chExt cx="221530" cy="461063"/>
          </a:xfrm>
        </p:grpSpPr>
        <p:cxnSp>
          <p:nvCxnSpPr>
            <p:cNvPr id="38" name="Straight Connector 37"/>
            <p:cNvCxnSpPr/>
            <p:nvPr/>
          </p:nvCxnSpPr>
          <p:spPr>
            <a:xfrm>
              <a:off x="9459448" y="2407787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459448" y="2248837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459448" y="210425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9448174" y="2326884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9459448" y="2178575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9459448" y="2034259"/>
              <a:ext cx="210256" cy="86663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9543018" y="1993728"/>
              <a:ext cx="114038" cy="47004"/>
            </a:xfrm>
            <a:prstGeom prst="line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069681" y="3588300"/>
            <a:ext cx="1502229" cy="1015663"/>
            <a:chOff x="4049852" y="2493333"/>
            <a:chExt cx="1502229" cy="1015663"/>
          </a:xfrm>
        </p:grpSpPr>
        <p:sp>
          <p:nvSpPr>
            <p:cNvPr id="46" name="TextBox 45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47027" y="249333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Slave2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8587490" y="4424047"/>
            <a:ext cx="51380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9092090" y="3449096"/>
            <a:ext cx="4224" cy="995862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777339" y="3592144"/>
            <a:ext cx="1502229" cy="1015663"/>
            <a:chOff x="4049852" y="2493333"/>
            <a:chExt cx="1502229" cy="1015663"/>
          </a:xfrm>
        </p:grpSpPr>
        <p:sp>
          <p:nvSpPr>
            <p:cNvPr id="51" name="TextBox 50"/>
            <p:cNvSpPr txBox="1"/>
            <p:nvPr/>
          </p:nvSpPr>
          <p:spPr>
            <a:xfrm>
              <a:off x="4049852" y="2862665"/>
              <a:ext cx="1502229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SCL</a:t>
              </a:r>
            </a:p>
            <a:p>
              <a:pPr algn="r"/>
              <a:r>
                <a:rPr lang="en-US" dirty="0" smtClean="0"/>
                <a:t>SDA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347027" y="249333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Slave1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0014" y="2379294"/>
            <a:ext cx="655320" cy="65532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4730" y="2379294"/>
            <a:ext cx="655320" cy="6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passive pull-up resistor with active circuitry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1336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The Good : </a:t>
            </a:r>
            <a:r>
              <a:rPr lang="en-US" sz="2000" dirty="0" smtClean="0"/>
              <a:t>Able to achieve </a:t>
            </a:r>
            <a:r>
              <a:rPr lang="en-US" sz="2000" b="1" dirty="0" smtClean="0">
                <a:solidFill>
                  <a:schemeClr val="accent1"/>
                </a:solidFill>
              </a:rPr>
              <a:t>88 </a:t>
            </a:r>
            <a:r>
              <a:rPr lang="en-US" sz="2000" b="1" dirty="0" err="1" smtClean="0">
                <a:solidFill>
                  <a:schemeClr val="accent1"/>
                </a:solidFill>
              </a:rPr>
              <a:t>pJ</a:t>
            </a:r>
            <a:r>
              <a:rPr lang="en-US" sz="2000" b="1" dirty="0" smtClean="0">
                <a:solidFill>
                  <a:schemeClr val="accent1"/>
                </a:solidFill>
              </a:rPr>
              <a:t> / bit (measured)</a:t>
            </a: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 The Bad : </a:t>
            </a:r>
            <a:r>
              <a:rPr lang="en-US" sz="2000" dirty="0" smtClean="0"/>
              <a:t>Required clocks running at </a:t>
            </a:r>
            <a:r>
              <a:rPr lang="en-US" sz="2000" b="1" dirty="0" smtClean="0">
                <a:solidFill>
                  <a:schemeClr val="accent2"/>
                </a:solidFill>
              </a:rPr>
              <a:t>5x bus clock </a:t>
            </a:r>
            <a:r>
              <a:rPr lang="en-US" sz="2000" dirty="0" smtClean="0"/>
              <a:t>on every chip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0506" y="2798325"/>
            <a:ext cx="717630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A Modular 1 mm</a:t>
            </a:r>
            <a:r>
              <a:rPr lang="en-US" baseline="30000" dirty="0">
                <a:hlinkClick r:id="rId2"/>
              </a:rPr>
              <a:t>3</a:t>
            </a:r>
            <a:r>
              <a:rPr lang="en-US" dirty="0">
                <a:hlinkClick r:id="rId2"/>
              </a:rPr>
              <a:t> Die-Stacked Sensing Platform with Low Power </a:t>
            </a:r>
            <a:r>
              <a:rPr lang="en-US" dirty="0" smtClean="0">
                <a:hlinkClick r:id="rId2"/>
              </a:rPr>
              <a:t>I2C </a:t>
            </a:r>
            <a:r>
              <a:rPr lang="en-US" dirty="0">
                <a:hlinkClick r:id="rId2"/>
              </a:rPr>
              <a:t>Inter-die Communication and Multi-Modal Energy </a:t>
            </a:r>
            <a:r>
              <a:rPr lang="en-US" dirty="0" smtClean="0">
                <a:hlinkClick r:id="rId2"/>
              </a:rPr>
              <a:t>Harvesting </a:t>
            </a:r>
            <a:endParaRPr lang="en-US" dirty="0">
              <a:hlinkClick r:id="rId2"/>
            </a:endParaRPr>
          </a:p>
          <a:p>
            <a:r>
              <a:rPr lang="en-US" sz="1400" dirty="0" err="1"/>
              <a:t>Yoonmyung</a:t>
            </a:r>
            <a:r>
              <a:rPr lang="en-US" sz="1400" dirty="0"/>
              <a:t> Lee, </a:t>
            </a:r>
            <a:r>
              <a:rPr lang="en-US" sz="1400" dirty="0" err="1"/>
              <a:t>Suyoung</a:t>
            </a:r>
            <a:r>
              <a:rPr lang="en-US" sz="1400" dirty="0"/>
              <a:t> Bang, </a:t>
            </a:r>
            <a:r>
              <a:rPr lang="en-US" sz="1400" dirty="0" err="1"/>
              <a:t>Inhee</a:t>
            </a:r>
            <a:r>
              <a:rPr lang="en-US" sz="1400" dirty="0"/>
              <a:t> Lee, </a:t>
            </a:r>
            <a:r>
              <a:rPr lang="en-US" sz="1400" dirty="0" err="1"/>
              <a:t>Yejoong</a:t>
            </a:r>
            <a:r>
              <a:rPr lang="en-US" sz="1400" dirty="0"/>
              <a:t> Kim, </a:t>
            </a:r>
            <a:r>
              <a:rPr lang="en-US" sz="1400" dirty="0" err="1"/>
              <a:t>Gyouho</a:t>
            </a:r>
            <a:r>
              <a:rPr lang="en-US" sz="1400" dirty="0"/>
              <a:t> Kim, Mohammed Hassan </a:t>
            </a:r>
            <a:r>
              <a:rPr lang="en-US" sz="1400" dirty="0" err="1"/>
              <a:t>Ghaed</a:t>
            </a:r>
            <a:r>
              <a:rPr lang="en-US" sz="1400" dirty="0"/>
              <a:t>, Pat Pannuto, </a:t>
            </a:r>
            <a:r>
              <a:rPr lang="en-US" sz="1400" dirty="0" err="1"/>
              <a:t>Prabal</a:t>
            </a:r>
            <a:r>
              <a:rPr lang="en-US" sz="1400" dirty="0"/>
              <a:t> </a:t>
            </a:r>
            <a:r>
              <a:rPr lang="en-US" sz="1400" dirty="0" err="1"/>
              <a:t>Dutta</a:t>
            </a:r>
            <a:r>
              <a:rPr lang="en-US" sz="1400" dirty="0"/>
              <a:t>, Dennis Sylvester, David </a:t>
            </a:r>
            <a:r>
              <a:rPr lang="en-US" sz="1400" dirty="0" err="1"/>
              <a:t>Blaauw</a:t>
            </a:r>
            <a:endParaRPr lang="en-US" sz="1400" dirty="0"/>
          </a:p>
          <a:p>
            <a:r>
              <a:rPr lang="en-US" sz="1400" dirty="0"/>
              <a:t>IEEE Journal of Solid-State Circuits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t="2122" r="57340" b="1707"/>
          <a:stretch/>
        </p:blipFill>
        <p:spPr>
          <a:xfrm>
            <a:off x="1766887" y="2318943"/>
            <a:ext cx="2258799" cy="24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5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passive pull-up resistor with active circuitry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13369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The Good :</a:t>
            </a:r>
            <a:r>
              <a:rPr lang="en-US" sz="2000" dirty="0" smtClean="0"/>
              <a:t> Able to achieve </a:t>
            </a:r>
            <a:r>
              <a:rPr lang="en-US" sz="2000" b="1" dirty="0" smtClean="0">
                <a:solidFill>
                  <a:schemeClr val="accent1"/>
                </a:solidFill>
              </a:rPr>
              <a:t>88 </a:t>
            </a:r>
            <a:r>
              <a:rPr lang="en-US" sz="2000" b="1" dirty="0" err="1" smtClean="0">
                <a:solidFill>
                  <a:schemeClr val="accent1"/>
                </a:solidFill>
              </a:rPr>
              <a:t>pJ</a:t>
            </a:r>
            <a:r>
              <a:rPr lang="en-US" sz="2000" b="1" dirty="0" smtClean="0">
                <a:solidFill>
                  <a:schemeClr val="accent1"/>
                </a:solidFill>
              </a:rPr>
              <a:t> / bit (measured)</a:t>
            </a: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 The Bad : </a:t>
            </a:r>
            <a:r>
              <a:rPr lang="en-US" sz="2000" dirty="0" smtClean="0"/>
              <a:t>Required clocks running at </a:t>
            </a:r>
            <a:r>
              <a:rPr lang="en-US" sz="2000" b="1" dirty="0" smtClean="0">
                <a:solidFill>
                  <a:schemeClr val="accent2"/>
                </a:solidFill>
              </a:rPr>
              <a:t>5x bus clock </a:t>
            </a:r>
            <a:r>
              <a:rPr lang="en-US" sz="2000" dirty="0" smtClean="0"/>
              <a:t>on every chip</a:t>
            </a: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 The Bad : </a:t>
            </a:r>
            <a:r>
              <a:rPr lang="en-US" sz="2000" dirty="0" smtClean="0"/>
              <a:t>“I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C-like” is not I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C – required FPGA to integrate with COTS chips</a:t>
            </a:r>
          </a:p>
          <a:p>
            <a:pPr marL="0" indent="0">
              <a:buNone/>
            </a:pPr>
            <a:r>
              <a:rPr lang="en-US" sz="2000" dirty="0" smtClean="0">
                <a:latin typeface="Monotype Sorts" charset="2"/>
                <a:ea typeface="Monotype Sorts" charset="2"/>
                <a:cs typeface="Monotype Sorts" charset="2"/>
              </a:rPr>
              <a:t>  The Ugly : </a:t>
            </a:r>
            <a:r>
              <a:rPr lang="en-US" sz="2000" dirty="0" smtClean="0"/>
              <a:t>Hand-tuned, </a:t>
            </a:r>
            <a:r>
              <a:rPr lang="en-US" sz="2000" dirty="0" err="1" smtClean="0"/>
              <a:t>ratioed</a:t>
            </a:r>
            <a:r>
              <a:rPr lang="en-US" sz="2000" dirty="0" smtClean="0"/>
              <a:t> logic on every chip – </a:t>
            </a:r>
            <a:r>
              <a:rPr lang="en-US" sz="2000" b="1" dirty="0" smtClean="0">
                <a:solidFill>
                  <a:schemeClr val="accent2"/>
                </a:solidFill>
              </a:rPr>
              <a:t>Not synthesizable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23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/>
          <a:srcRect t="2122" r="57340" b="1707"/>
          <a:stretch/>
        </p:blipFill>
        <p:spPr>
          <a:xfrm>
            <a:off x="1766887" y="2318943"/>
            <a:ext cx="2258799" cy="24931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6222" y="2893672"/>
            <a:ext cx="43057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Ultra-Constrained Sensor Platform Interfacing</a:t>
            </a:r>
            <a:endParaRPr lang="en-US" dirty="0">
              <a:hlinkClick r:id="rId4"/>
            </a:endParaRPr>
          </a:p>
          <a:p>
            <a:r>
              <a:rPr lang="en-US" sz="1400" dirty="0" smtClean="0"/>
              <a:t>Pat Pannuto, </a:t>
            </a:r>
            <a:r>
              <a:rPr lang="en-US" sz="1400" dirty="0" err="1" smtClean="0"/>
              <a:t>Yoonmyung</a:t>
            </a:r>
            <a:r>
              <a:rPr lang="en-US" sz="1400" dirty="0"/>
              <a:t> </a:t>
            </a:r>
            <a:r>
              <a:rPr lang="en-US" sz="1400" dirty="0" smtClean="0"/>
              <a:t>Lee, Benjamin </a:t>
            </a:r>
            <a:r>
              <a:rPr lang="en-US" sz="1400" dirty="0" err="1" smtClean="0"/>
              <a:t>Kempke</a:t>
            </a:r>
            <a:r>
              <a:rPr lang="en-US" sz="1400" dirty="0" smtClean="0"/>
              <a:t>, Dennis Sylvester, David </a:t>
            </a:r>
            <a:r>
              <a:rPr lang="en-US" sz="1400" dirty="0" err="1" smtClean="0"/>
              <a:t>Blaauw</a:t>
            </a:r>
            <a:r>
              <a:rPr lang="en-US" sz="1400" dirty="0" smtClean="0"/>
              <a:t>, and Prabal Dutta</a:t>
            </a:r>
            <a:endParaRPr lang="en-US" sz="1400" dirty="0"/>
          </a:p>
          <a:p>
            <a:r>
              <a:rPr lang="en-US" sz="1400" dirty="0" smtClean="0"/>
              <a:t>IPSN 2012 (Demo)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" t="1953" r="-2223" b="1874"/>
          <a:stretch/>
        </p:blipFill>
        <p:spPr>
          <a:xfrm>
            <a:off x="1766887" y="2318942"/>
            <a:ext cx="5412582" cy="249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2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“Dark silicon” is more like “dimly lit silicon”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5600" cy="4351338"/>
          </a:xfrm>
        </p:spPr>
        <p:txBody>
          <a:bodyPr/>
          <a:lstStyle/>
          <a:p>
            <a:r>
              <a:rPr lang="en-US" dirty="0" smtClean="0"/>
              <a:t>Clock-gated modules still exhibit static leakage</a:t>
            </a:r>
          </a:p>
          <a:p>
            <a:pPr lvl="1"/>
            <a:r>
              <a:rPr lang="en-US" dirty="0" smtClean="0"/>
              <a:t>Blows mm-scale power budget</a:t>
            </a:r>
          </a:p>
          <a:p>
            <a:r>
              <a:rPr lang="en-US" dirty="0" smtClean="0"/>
              <a:t>mm-scale systems perform </a:t>
            </a:r>
            <a:r>
              <a:rPr lang="en-US" dirty="0" smtClean="0">
                <a:solidFill>
                  <a:schemeClr val="accent4"/>
                </a:solidFill>
              </a:rPr>
              <a:t>power-gating</a:t>
            </a:r>
          </a:p>
          <a:p>
            <a:pPr lvl="1"/>
            <a:r>
              <a:rPr lang="en-US" dirty="0" smtClean="0"/>
              <a:t>This means modules are cold-booting all the time</a:t>
            </a:r>
          </a:p>
          <a:p>
            <a:r>
              <a:rPr lang="en-US" dirty="0" smtClean="0"/>
              <a:t>Manageable for monolithic designs because </a:t>
            </a:r>
            <a:r>
              <a:rPr lang="en-US" i="1" dirty="0" smtClean="0"/>
              <a:t>something</a:t>
            </a:r>
            <a:r>
              <a:rPr lang="en-US" dirty="0" smtClean="0"/>
              <a:t> always powered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282" y="45974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431282" y="55118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084718" y="551180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84718" y="4595530"/>
            <a:ext cx="1653436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83787" y="45955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70840" y="50545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12" name="Straight Connector 11"/>
          <p:cNvCxnSpPr>
            <a:stCxn id="9" idx="1"/>
            <a:endCxn id="9" idx="3"/>
          </p:cNvCxnSpPr>
          <p:nvPr/>
        </p:nvCxnSpPr>
        <p:spPr>
          <a:xfrm>
            <a:off x="2383787" y="55330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9" idx="2"/>
          </p:cNvCxnSpPr>
          <p:nvPr/>
        </p:nvCxnSpPr>
        <p:spPr>
          <a:xfrm>
            <a:off x="4084718" y="45955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25</a:t>
            </a:fld>
            <a:endParaRPr lang="en-US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Modular mm-scale components introduce novel circuits problems and novel systems problems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31282" y="44831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2431282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84718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084718" y="448123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383787" y="44812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70840" y="49402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383787" y="54187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84718" y="44812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3568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Clockless</a:t>
            </a:r>
            <a:r>
              <a:rPr lang="en-US" dirty="0" smtClean="0"/>
              <a:t> cold boot circuits are tricky</a:t>
            </a:r>
          </a:p>
          <a:p>
            <a:r>
              <a:rPr lang="en-US" dirty="0" smtClean="0"/>
              <a:t>How do you know what’s awake?</a:t>
            </a:r>
          </a:p>
          <a:p>
            <a:r>
              <a:rPr lang="en-US" dirty="0" smtClean="0"/>
              <a:t>How do you communicate with   “pitch black” silicon to wake it up?</a:t>
            </a:r>
          </a:p>
          <a:p>
            <a:pPr lvl="1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C-variant: custom “wakeup” signal</a:t>
            </a:r>
          </a:p>
        </p:txBody>
      </p:sp>
      <p:sp>
        <p:nvSpPr>
          <p:cNvPr id="2" name="Up-Down Arrow 1"/>
          <p:cNvSpPr/>
          <p:nvPr/>
        </p:nvSpPr>
        <p:spPr>
          <a:xfrm>
            <a:off x="9209609" y="2624999"/>
            <a:ext cx="386366" cy="2821728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-Down Arrow 52"/>
          <p:cNvSpPr/>
          <p:nvPr/>
        </p:nvSpPr>
        <p:spPr>
          <a:xfrm rot="16200000">
            <a:off x="9247034" y="2864418"/>
            <a:ext cx="386366" cy="2318202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-Down Arrow 53"/>
          <p:cNvSpPr/>
          <p:nvPr/>
        </p:nvSpPr>
        <p:spPr>
          <a:xfrm rot="2639366">
            <a:off x="8491355" y="2489930"/>
            <a:ext cx="386366" cy="1547657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-Down Arrow 54"/>
          <p:cNvSpPr/>
          <p:nvPr/>
        </p:nvSpPr>
        <p:spPr>
          <a:xfrm rot="8311864">
            <a:off x="8487699" y="4036454"/>
            <a:ext cx="386366" cy="1590520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-Down Arrow 55"/>
          <p:cNvSpPr/>
          <p:nvPr/>
        </p:nvSpPr>
        <p:spPr>
          <a:xfrm rot="8077207">
            <a:off x="9948038" y="2429445"/>
            <a:ext cx="386366" cy="1685080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-Down Arrow 56"/>
          <p:cNvSpPr/>
          <p:nvPr/>
        </p:nvSpPr>
        <p:spPr>
          <a:xfrm rot="2758012">
            <a:off x="9960984" y="3972974"/>
            <a:ext cx="386366" cy="1716697"/>
          </a:xfrm>
          <a:prstGeom prst="up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0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7 L 0.50664 -0.3819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26" y="-1909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0.00393 L 0.53216 -0.368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1861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11111E-6 L 0.51615 -0.1300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807" y="-650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3.7037E-6 L 0.37357 -0.011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72" y="-60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6 L 0.35586 -0.2703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-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6" grpId="0" uiExpand="1" build="p"/>
      <p:bldP spid="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MBus design follows from a careful consideration of all the requirements for modular, mm-scale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Member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947" y="1838795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7004900" y="2023461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6593445" y="1779478"/>
            <a:ext cx="4418677" cy="4719716"/>
          </a:xfrm>
          <a:ln>
            <a:noFill/>
          </a:ln>
        </p:spPr>
        <p:txBody>
          <a:bodyPr/>
          <a:lstStyle/>
          <a:p>
            <a:r>
              <a:rPr lang="en-US" dirty="0" smtClean="0"/>
              <a:t>Ring Topology</a:t>
            </a:r>
          </a:p>
          <a:p>
            <a:endParaRPr lang="en-US" dirty="0"/>
          </a:p>
          <a:p>
            <a:r>
              <a:rPr lang="en-US" dirty="0" smtClean="0"/>
              <a:t>2 lines – 4 I/O per node</a:t>
            </a:r>
          </a:p>
          <a:p>
            <a:pPr lvl="1"/>
            <a:r>
              <a:rPr lang="en-US" dirty="0" smtClean="0"/>
              <a:t>Clock</a:t>
            </a:r>
          </a:p>
          <a:p>
            <a:pPr lvl="1"/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/>
              <a:t>“Shoot-Through”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6745077" y="5282476"/>
            <a:ext cx="2755797" cy="1239594"/>
            <a:chOff x="503081" y="3222396"/>
            <a:chExt cx="2755797" cy="1239594"/>
          </a:xfrm>
        </p:grpSpPr>
        <p:grpSp>
          <p:nvGrpSpPr>
            <p:cNvPr id="30" name="Group 29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503081" y="3409136"/>
              <a:ext cx="8773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CLK_IN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3706" y="3669327"/>
              <a:ext cx="10951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CLK_OUT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0336" y="3786106"/>
            <a:ext cx="1436415" cy="10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8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 be extensible and respect I/O constraints, wire count must be independent of node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27</a:t>
            </a:fld>
            <a:endParaRPr lang="en-US"/>
          </a:p>
        </p:txBody>
      </p:sp>
      <p:sp>
        <p:nvSpPr>
          <p:cNvPr id="6" name="Donut 5"/>
          <p:cNvSpPr/>
          <p:nvPr/>
        </p:nvSpPr>
        <p:spPr>
          <a:xfrm>
            <a:off x="1658815" y="2594968"/>
            <a:ext cx="3634154" cy="3634154"/>
          </a:xfrm>
          <a:prstGeom prst="donut">
            <a:avLst>
              <a:gd name="adj" fmla="val 2957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1277814" y="2204200"/>
            <a:ext cx="4386384" cy="4386384"/>
          </a:xfrm>
          <a:prstGeom prst="donut">
            <a:avLst>
              <a:gd name="adj" fmla="val 2450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19756" y="1941529"/>
            <a:ext cx="1465384" cy="123959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Mediator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63832" y="3181122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18736" y="3694174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34804" y="5532768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3" name="Right Arrow 12"/>
          <p:cNvSpPr/>
          <p:nvPr/>
        </p:nvSpPr>
        <p:spPr>
          <a:xfrm rot="20700000">
            <a:off x="2669104" y="224529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0174427">
            <a:off x="2663553" y="267031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838296">
            <a:off x="5152874" y="3111737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3136516">
            <a:off x="4714674" y="3153013"/>
            <a:ext cx="219654" cy="263769"/>
          </a:xfrm>
          <a:prstGeom prst="rightArrow">
            <a:avLst>
              <a:gd name="adj1" fmla="val 39504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351475" y="2161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72792" y="18520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Clock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89043" y="2228525"/>
            <a:ext cx="68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Data</a:t>
            </a:r>
            <a:endParaRPr lang="en-US" dirty="0">
              <a:latin typeface="Avenir Medium"/>
              <a:cs typeface="Avenir Medium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540996" y="2413191"/>
            <a:ext cx="548047" cy="55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40731" y="2050159"/>
            <a:ext cx="448030" cy="4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768" y="2413191"/>
            <a:ext cx="4328128" cy="38015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25096" y="1951526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smtClean="0"/>
              <a:t>Recall SPI:</a:t>
            </a:r>
            <a:endParaRPr lang="en-US" sz="2400" i="1" dirty="0"/>
          </a:p>
        </p:txBody>
      </p:sp>
      <p:sp>
        <p:nvSpPr>
          <p:cNvPr id="31" name="Rounded Rectangle 30"/>
          <p:cNvSpPr/>
          <p:nvPr/>
        </p:nvSpPr>
        <p:spPr>
          <a:xfrm>
            <a:off x="4655105" y="359737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1201617" y="4240450"/>
            <a:ext cx="4259724" cy="2333328"/>
            <a:chOff x="1201617" y="4240450"/>
            <a:chExt cx="4259724" cy="2333328"/>
          </a:xfrm>
        </p:grpSpPr>
        <p:sp>
          <p:nvSpPr>
            <p:cNvPr id="17" name="Right Arrow 16"/>
            <p:cNvSpPr/>
            <p:nvPr/>
          </p:nvSpPr>
          <p:spPr>
            <a:xfrm rot="7489163">
              <a:off x="4815190" y="526761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5219630" y="529790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2797528" y="595110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2763991" y="631000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1223675" y="421839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1605056" y="422474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94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C -0.00065 0.01204 -0.00078 0.02408 -0.00144 0.03635 C -0.00274 0.06737 -0.00196 0.04213 -0.00378 0.06343 C -0.00469 0.07385 -0.0056 0.08403 -0.00612 0.09445 C -0.00651 0.10047 -0.00677 0.10602 -0.00729 0.11181 C -0.00964 0.14028 -0.00664 0.13149 -0.01198 0.14468 C -0.01289 0.15116 -0.01315 0.15788 -0.01446 0.16389 C -0.01485 0.16598 -0.01511 0.16806 -0.01576 0.16968 C -0.01719 0.17454 -0.01823 0.17616 -0.02045 0.1794 C -0.02253 0.19051 -0.02006 0.18079 -0.02396 0.18913 C -0.02565 0.19306 -0.02722 0.197 -0.02878 0.20093 C -0.02943 0.20278 -0.03034 0.20463 -0.03112 0.20649 C -0.03229 0.20903 -0.03334 0.21204 -0.03464 0.21436 C -0.03568 0.21621 -0.03724 0.2169 -0.03841 0.21806 C -0.03907 0.21991 -0.03972 0.22223 -0.04063 0.22408 C -0.04258 0.22801 -0.04401 0.22871 -0.04662 0.23172 C -0.0474 0.23357 -0.04805 0.23565 -0.04909 0.2375 C -0.05091 0.24075 -0.05326 0.24329 -0.05495 0.24723 C -0.06003 0.2595 -0.05769 0.25556 -0.06068 0.26112 " pathEditMode="relative" rAng="0" ptsTypes="AAAAAAAAAAAAAAAAA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3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162 C -0.00403 -0.00116 -0.00794 -0.00093 -0.01185 0.00023 C -0.01485 0.00093 -0.01732 0.00532 -0.02032 0.00602 C -0.02735 0.00764 -0.03451 0.00741 -0.04166 0.00787 C -0.04388 0.0088 -0.04596 0.00972 -0.04818 0.00972 C -0.06706 0.00972 -0.06315 0.01157 -0.07253 0.00602 C -0.07774 -0.00324 -0.07123 0.00787 -0.07787 -0.00162 C -0.07865 -0.00301 -0.07904 -0.00486 -0.07995 -0.00555 C -0.08204 -0.00741 -0.08645 -0.00926 -0.08645 -0.00903 C -0.09062 -0.02106 -0.08606 -0.01088 -0.09179 -0.01713 C -0.09271 -0.01805 -0.09309 -0.01991 -0.09388 -0.02106 C -0.09492 -0.02245 -0.09609 -0.02338 -0.09701 -0.025 C -0.09791 -0.02616 -0.09843 -0.02801 -0.09921 -0.0287 C -0.10014 -0.02986 -0.10131 -0.03009 -0.10248 -0.03055 C -0.10378 -0.03773 -0.10248 -0.03565 -0.10547 -0.03819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25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C -0.0013 -0.02176 -0.00156 -0.01852 -0.00013 -0.04538 C -0.00013 -0.04653 0.00026 -0.04815 0.00078 -0.04931 C 0.00195 -0.05232 0.00339 -0.05487 0.00456 -0.05741 C 0.00521 -0.05903 0.00573 -0.06042 0.00651 -0.06158 C 0.00716 -0.0625 0.00781 -0.0632 0.00846 -0.06436 C 0.00912 -0.06575 0.00964 -0.06713 0.01029 -0.06852 C 0.01094 -0.06945 0.01172 -0.07014 0.01224 -0.07107 C 0.01289 -0.07246 0.01328 -0.07408 0.01419 -0.07524 C 0.01497 -0.07639 0.01706 -0.07778 0.01706 -0.07778 " pathEditMode="relative" rAng="0" ptsTypes="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38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6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interrupts with a fixed number of single-ended connections requires an arbitration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942" y="1825624"/>
            <a:ext cx="5321131" cy="45307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Recall: “shoot through”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 wants to send a message</a:t>
            </a:r>
          </a:p>
          <a:p>
            <a:pPr lvl="1"/>
            <a:r>
              <a:rPr lang="en-US" dirty="0" smtClean="0"/>
              <a:t>Stop forwarding, drive 0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mediator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does not forward during arbitration </a:t>
            </a:r>
          </a:p>
          <a:p>
            <a:pPr lvl="1"/>
            <a:r>
              <a:rPr lang="en-US" dirty="0" smtClean="0"/>
              <a:t>Also generates the bus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A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B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D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C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99776" y="3064387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412743" y="2611707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536412" y="2421025"/>
            <a:ext cx="3113415" cy="1239594"/>
            <a:chOff x="290631" y="3222396"/>
            <a:chExt cx="3113415" cy="1239594"/>
          </a:xfrm>
        </p:grpSpPr>
        <p:grpSp>
          <p:nvGrpSpPr>
            <p:cNvPr id="29" name="Group 28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90631" y="3409136"/>
              <a:ext cx="10239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venir Light"/>
                  <a:cs typeface="Avenir Light"/>
                </a:rPr>
                <a:t>DATA_IN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63706" y="3669327"/>
              <a:ext cx="1240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DATA_OUT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4233529" y="283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7" name="Oval 46"/>
          <p:cNvSpPr/>
          <p:nvPr/>
        </p:nvSpPr>
        <p:spPr>
          <a:xfrm>
            <a:off x="4629701" y="241662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8" name="Oval 47"/>
          <p:cNvSpPr/>
          <p:nvPr/>
        </p:nvSpPr>
        <p:spPr>
          <a:xfrm>
            <a:off x="2149617" y="281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9" name="Oval 48"/>
          <p:cNvSpPr/>
          <p:nvPr/>
        </p:nvSpPr>
        <p:spPr>
          <a:xfrm>
            <a:off x="1796470" y="2346288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4" name="Oval 53"/>
          <p:cNvSpPr/>
          <p:nvPr/>
        </p:nvSpPr>
        <p:spPr>
          <a:xfrm>
            <a:off x="1607012" y="4593129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5" name="Oval 54"/>
          <p:cNvSpPr/>
          <p:nvPr/>
        </p:nvSpPr>
        <p:spPr>
          <a:xfrm>
            <a:off x="1049998" y="472234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6" name="Oval 55"/>
          <p:cNvSpPr/>
          <p:nvPr/>
        </p:nvSpPr>
        <p:spPr>
          <a:xfrm>
            <a:off x="3276184" y="581960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7" name="Oval 56"/>
          <p:cNvSpPr/>
          <p:nvPr/>
        </p:nvSpPr>
        <p:spPr>
          <a:xfrm>
            <a:off x="3263011" y="6327345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8" name="Oval 57"/>
          <p:cNvSpPr/>
          <p:nvPr/>
        </p:nvSpPr>
        <p:spPr>
          <a:xfrm>
            <a:off x="4804398" y="463963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9" name="Oval 58"/>
          <p:cNvSpPr/>
          <p:nvPr/>
        </p:nvSpPr>
        <p:spPr>
          <a:xfrm>
            <a:off x="5430987" y="463872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0" name="Oval 59"/>
          <p:cNvSpPr/>
          <p:nvPr/>
        </p:nvSpPr>
        <p:spPr>
          <a:xfrm>
            <a:off x="1898633" y="5196282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Oval 60"/>
          <p:cNvSpPr/>
          <p:nvPr/>
        </p:nvSpPr>
        <p:spPr>
          <a:xfrm>
            <a:off x="1885237" y="518703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612243" y="459226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154303" y="280811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715198" y="2574061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7" name="Oval 66"/>
          <p:cNvSpPr/>
          <p:nvPr/>
        </p:nvSpPr>
        <p:spPr>
          <a:xfrm>
            <a:off x="3721005" y="2038049"/>
            <a:ext cx="501967" cy="50196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5" name="Rectangle 64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Arbitrate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2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C -0.00195 -0.00069 -0.00378 -0.00092 -0.0056 -0.00185 C -0.00625 -0.00208 -0.00716 -0.00231 -0.00768 -0.00347 C -0.01185 -0.01203 -0.00469 -0.00555 -0.01094 -0.00972 C -0.01107 -0.01157 -0.01107 -0.01319 -0.01159 -0.01458 C -0.0125 -0.01689 -0.01471 -0.02083 -0.01471 -0.0206 C -0.01654 -0.03287 -0.01406 -0.01805 -0.01706 -0.03055 C -0.01901 -0.03888 -0.01628 -0.03217 -0.01927 -0.03842 C -0.02266 -0.05949 -0.01745 -0.02893 -0.02161 -0.04652 C -0.022 -0.04838 -0.02187 -0.05092 -0.0224 -0.05277 C -0.02266 -0.05416 -0.02383 -0.05463 -0.02396 -0.05601 C -0.02435 -0.06666 -0.02396 -0.07731 -0.02396 -0.08773 " pathEditMode="relative" rAng="0" ptsTypes="AAAAAAAAAAAA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-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16 C -0.00768 -0.05069 -0.01497 -0.10023 -0.00742 -0.14329 C 0.00013 -0.18657 0.04493 -0.25995 0.04493 -0.25972 " pathEditMode="relative" rAng="0" ptsTypes="AAA">
                                      <p:cBhvr>
                                        <p:cTn id="4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1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02 -0.01574 0.02005 -0.03148 0.03411 -0.0405 C 0.04817 -0.04953 0.0845 -0.05393 0.0845 -0.05393 " pathEditMode="relative" ptsTypes="A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  <p:bldP spid="63" grpId="0" animBg="1"/>
      <p:bldP spid="63" grpId="1" animBg="1"/>
      <p:bldP spid="64" grpId="0" animBg="1"/>
      <p:bldP spid="64" grpId="1" animBg="1"/>
      <p:bldP spid="64" grpId="2" animBg="1"/>
      <p:bldP spid="66" grpId="0" animBg="1"/>
      <p:bldP spid="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interrupts with a fixed number of single-ended connections requires an arbitration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942" y="1825624"/>
            <a:ext cx="5321131" cy="45307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Recall: “shoot through”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 wants to send a message</a:t>
            </a:r>
          </a:p>
          <a:p>
            <a:pPr lvl="1"/>
            <a:r>
              <a:rPr lang="en-US" dirty="0" smtClean="0"/>
              <a:t>Stop forwarding, drive 0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b="1" dirty="0" smtClean="0">
                <a:solidFill>
                  <a:schemeClr val="accent6"/>
                </a:solidFill>
              </a:rPr>
              <a:t>mediator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does not forward during arbitration</a:t>
            </a:r>
          </a:p>
          <a:p>
            <a:pPr lvl="1"/>
            <a:r>
              <a:rPr lang="en-US" dirty="0" smtClean="0"/>
              <a:t>Also generates the bus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A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B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D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C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99776" y="3064387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412743" y="2611707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536412" y="2421025"/>
            <a:ext cx="3113415" cy="1239594"/>
            <a:chOff x="290631" y="3222396"/>
            <a:chExt cx="3113415" cy="1239594"/>
          </a:xfrm>
        </p:grpSpPr>
        <p:grpSp>
          <p:nvGrpSpPr>
            <p:cNvPr id="29" name="Group 28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290631" y="3409136"/>
              <a:ext cx="10239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venir Light"/>
                  <a:cs typeface="Avenir Light"/>
                </a:rPr>
                <a:t>DATA_IN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63706" y="3669327"/>
              <a:ext cx="1240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DATA_OUT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4233529" y="283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7" name="Oval 46"/>
          <p:cNvSpPr/>
          <p:nvPr/>
        </p:nvSpPr>
        <p:spPr>
          <a:xfrm>
            <a:off x="4629701" y="241662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8" name="Oval 47"/>
          <p:cNvSpPr/>
          <p:nvPr/>
        </p:nvSpPr>
        <p:spPr>
          <a:xfrm>
            <a:off x="2149617" y="281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9" name="Oval 48"/>
          <p:cNvSpPr/>
          <p:nvPr/>
        </p:nvSpPr>
        <p:spPr>
          <a:xfrm>
            <a:off x="1796470" y="2346288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4" name="Oval 53"/>
          <p:cNvSpPr/>
          <p:nvPr/>
        </p:nvSpPr>
        <p:spPr>
          <a:xfrm>
            <a:off x="1607012" y="4593129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5" name="Oval 54"/>
          <p:cNvSpPr/>
          <p:nvPr/>
        </p:nvSpPr>
        <p:spPr>
          <a:xfrm>
            <a:off x="1049998" y="472234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6" name="Oval 55"/>
          <p:cNvSpPr/>
          <p:nvPr/>
        </p:nvSpPr>
        <p:spPr>
          <a:xfrm>
            <a:off x="3276184" y="581960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7" name="Oval 56"/>
          <p:cNvSpPr/>
          <p:nvPr/>
        </p:nvSpPr>
        <p:spPr>
          <a:xfrm>
            <a:off x="3263011" y="6327345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8" name="Oval 57"/>
          <p:cNvSpPr/>
          <p:nvPr/>
        </p:nvSpPr>
        <p:spPr>
          <a:xfrm>
            <a:off x="4804398" y="463963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9" name="Oval 58"/>
          <p:cNvSpPr/>
          <p:nvPr/>
        </p:nvSpPr>
        <p:spPr>
          <a:xfrm>
            <a:off x="5430987" y="463872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0" name="Oval 59"/>
          <p:cNvSpPr/>
          <p:nvPr/>
        </p:nvSpPr>
        <p:spPr>
          <a:xfrm>
            <a:off x="1898633" y="5196282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Oval 62"/>
          <p:cNvSpPr/>
          <p:nvPr/>
        </p:nvSpPr>
        <p:spPr>
          <a:xfrm>
            <a:off x="1612243" y="459226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154303" y="280811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3715198" y="2574061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7" name="Oval 66"/>
          <p:cNvSpPr/>
          <p:nvPr/>
        </p:nvSpPr>
        <p:spPr>
          <a:xfrm>
            <a:off x="3721005" y="2038049"/>
            <a:ext cx="501967" cy="50196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8" name="Oval 67"/>
          <p:cNvSpPr/>
          <p:nvPr/>
        </p:nvSpPr>
        <p:spPr>
          <a:xfrm>
            <a:off x="3716101" y="2025497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69" name="Oval 68"/>
          <p:cNvSpPr/>
          <p:nvPr/>
        </p:nvSpPr>
        <p:spPr>
          <a:xfrm>
            <a:off x="3715492" y="2025775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0" name="Oval 69"/>
          <p:cNvSpPr/>
          <p:nvPr/>
        </p:nvSpPr>
        <p:spPr>
          <a:xfrm>
            <a:off x="4629564" y="2409008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1" name="Oval 70"/>
          <p:cNvSpPr/>
          <p:nvPr/>
        </p:nvSpPr>
        <p:spPr>
          <a:xfrm>
            <a:off x="5429444" y="4622211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2" name="Oval 71"/>
          <p:cNvSpPr/>
          <p:nvPr/>
        </p:nvSpPr>
        <p:spPr>
          <a:xfrm>
            <a:off x="3265007" y="6321064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3" name="Oval 72"/>
          <p:cNvSpPr/>
          <p:nvPr/>
        </p:nvSpPr>
        <p:spPr>
          <a:xfrm>
            <a:off x="1042088" y="4722349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61" name="Rectangle 60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Arbitrate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48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C 0.01602 0.00047 0.03216 0.00116 0.04479 0.01042 C 0.05742 0.01968 0.07552 0.05533 0.07552 0.05556 " pathEditMode="relative" rAng="0" ptsTypes="AAA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23 C 0.02773 0.06227 0.05508 0.12523 0.06602 0.17986 C 0.07695 0.23426 0.06602 0.32685 0.06602 0.32709 L 0.06602 0.32685 " pathEditMode="relative" rAng="0" ptsTypes="AAAA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6" y="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-0.00093 C -0.01563 0.0662 -0.03138 0.13379 -0.06107 0.17546 C -0.09076 0.2169 -0.178 0.24791 -0.178 0.24815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19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5377 -0.02685 -0.10755 -0.05348 -0.13776 -0.09306 C -0.16797 -0.13241 -0.17474 -0.18449 -0.18138 -0.23635 " pathEditMode="relative" ptsTypes="AAA">
                                      <p:cBhvr>
                                        <p:cTn id="2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324 C 0.00117 -0.09606 0.00169 -0.18866 0.01198 -0.24629 C 0.02213 -0.30416 0.04206 -0.32731 0.06224 -0.35 " pathEditMode="relative" rAng="0" ptsTypes="AAA">
                                      <p:cBhvr>
                                        <p:cTn id="2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-1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roup 1031"/>
          <p:cNvGrpSpPr/>
          <p:nvPr/>
        </p:nvGrpSpPr>
        <p:grpSpPr>
          <a:xfrm>
            <a:off x="7295878" y="4903887"/>
            <a:ext cx="907023" cy="1833235"/>
            <a:chOff x="7644728" y="4327154"/>
            <a:chExt cx="907023" cy="1833235"/>
          </a:xfrm>
        </p:grpSpPr>
        <p:sp>
          <p:nvSpPr>
            <p:cNvPr id="27" name="TextBox 26"/>
            <p:cNvSpPr txBox="1"/>
            <p:nvPr/>
          </p:nvSpPr>
          <p:spPr>
            <a:xfrm>
              <a:off x="7644728" y="5898779"/>
              <a:ext cx="8803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Y.-S. Lin ‘08</a:t>
              </a:r>
              <a:endParaRPr lang="en-US" sz="1100" dirty="0"/>
            </a:p>
          </p:txBody>
        </p:sp>
        <p:pic>
          <p:nvPicPr>
            <p:cNvPr id="1031" name="Picture 103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8315" t="1551" r="1106" b="12228"/>
            <a:stretch/>
          </p:blipFill>
          <p:spPr>
            <a:xfrm>
              <a:off x="7678625" y="4327154"/>
              <a:ext cx="873126" cy="15716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have a diverse array of mm-scale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29498" y="2597344"/>
            <a:ext cx="1509486" cy="1284036"/>
            <a:chOff x="7075715" y="1535030"/>
            <a:chExt cx="2569709" cy="21859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5715" y="1535030"/>
              <a:ext cx="2569709" cy="174055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2756" y="3275580"/>
              <a:ext cx="2022668" cy="4453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V. </a:t>
              </a:r>
              <a:r>
                <a:rPr lang="en-US" sz="1100" dirty="0" err="1" smtClean="0"/>
                <a:t>Ekanayake</a:t>
              </a:r>
              <a:r>
                <a:rPr lang="en-US" sz="1100" dirty="0" smtClean="0"/>
                <a:t> ‘04</a:t>
              </a:r>
              <a:endParaRPr lang="en-US" sz="11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4146" y="2710019"/>
            <a:ext cx="1531639" cy="1617007"/>
            <a:chOff x="4970235" y="1194769"/>
            <a:chExt cx="2251529" cy="23770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0235" y="1194769"/>
              <a:ext cx="2251529" cy="198680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380745" y="3181577"/>
              <a:ext cx="1619198" cy="390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B. </a:t>
              </a:r>
              <a:r>
                <a:rPr lang="en-US" sz="1100" dirty="0" err="1" smtClean="0"/>
                <a:t>Warneke</a:t>
              </a:r>
              <a:r>
                <a:rPr lang="en-US" sz="1100" dirty="0" smtClean="0"/>
                <a:t> ‘04</a:t>
              </a:r>
              <a:endParaRPr lang="en-US" sz="11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26176" y="2060355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CPUs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3778" y="3886478"/>
            <a:ext cx="38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Communication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039" name="Group 1038"/>
          <p:cNvGrpSpPr/>
          <p:nvPr/>
        </p:nvGrpSpPr>
        <p:grpSpPr>
          <a:xfrm>
            <a:off x="1778788" y="4484677"/>
            <a:ext cx="4337092" cy="2333561"/>
            <a:chOff x="3286954" y="2066861"/>
            <a:chExt cx="4337092" cy="2333561"/>
          </a:xfrm>
        </p:grpSpPr>
        <p:grpSp>
          <p:nvGrpSpPr>
            <p:cNvPr id="31" name="Group 30"/>
            <p:cNvGrpSpPr/>
            <p:nvPr/>
          </p:nvGrpSpPr>
          <p:grpSpPr>
            <a:xfrm>
              <a:off x="3935728" y="2066861"/>
              <a:ext cx="2016369" cy="1243494"/>
              <a:chOff x="5213625" y="3618346"/>
              <a:chExt cx="2016369" cy="1243494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5213625" y="3618346"/>
                <a:ext cx="833883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A. </a:t>
                </a:r>
                <a:r>
                  <a:rPr lang="en-US" sz="1100" dirty="0" smtClean="0"/>
                  <a:t>Ricci ‘09</a:t>
                </a:r>
                <a:endParaRPr lang="en-US" sz="1100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3625" y="3879956"/>
                <a:ext cx="2016369" cy="981884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3286954" y="3108499"/>
              <a:ext cx="2359356" cy="1291923"/>
              <a:chOff x="4663618" y="2428121"/>
              <a:chExt cx="2359356" cy="129192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142605" y="3458434"/>
                <a:ext cx="88036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J. Brown ‘13</a:t>
                </a:r>
                <a:endParaRPr lang="en-US" sz="1100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3618" y="2428121"/>
                <a:ext cx="2359356" cy="1030313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4673407" y="2971318"/>
              <a:ext cx="2129720" cy="1167494"/>
              <a:chOff x="5042216" y="4040100"/>
              <a:chExt cx="2129720" cy="1167494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2216" y="4040100"/>
                <a:ext cx="2092462" cy="90588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096000" y="4945984"/>
                <a:ext cx="10759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M. </a:t>
                </a:r>
                <a:r>
                  <a:rPr lang="en-US" sz="1100" dirty="0" err="1" smtClean="0"/>
                  <a:t>Crepaldi</a:t>
                </a:r>
                <a:r>
                  <a:rPr lang="en-US" sz="1100" dirty="0" smtClean="0"/>
                  <a:t> ‘10</a:t>
                </a:r>
                <a:endParaRPr lang="en-US" sz="1100" dirty="0"/>
              </a:p>
            </p:txBody>
          </p:sp>
        </p:grpSp>
        <p:grpSp>
          <p:nvGrpSpPr>
            <p:cNvPr id="1024" name="Group 1023"/>
            <p:cNvGrpSpPr/>
            <p:nvPr/>
          </p:nvGrpSpPr>
          <p:grpSpPr>
            <a:xfrm>
              <a:off x="6111982" y="2215909"/>
              <a:ext cx="1512064" cy="1341475"/>
              <a:chOff x="7328247" y="3609221"/>
              <a:chExt cx="1512064" cy="1341475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8052916" y="3609221"/>
                <a:ext cx="78739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P. Chu ‘97</a:t>
                </a:r>
                <a:endParaRPr lang="en-US" sz="1100" dirty="0"/>
              </a:p>
            </p:txBody>
          </p:sp>
          <p:pic>
            <p:nvPicPr>
              <p:cNvPr id="1030" name="Picture 6" descr="http://www.eecs.berkeley.edu/XRG/Summary/Old.summaries/00abstracts/lzhou.1.fig.1.gif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8247" y="3836532"/>
                <a:ext cx="1454006" cy="11141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27" name="Group 1026"/>
          <p:cNvGrpSpPr/>
          <p:nvPr/>
        </p:nvGrpSpPr>
        <p:grpSpPr>
          <a:xfrm>
            <a:off x="7544623" y="4302387"/>
            <a:ext cx="1329662" cy="1575832"/>
            <a:chOff x="9197485" y="3680265"/>
            <a:chExt cx="1617216" cy="1916624"/>
          </a:xfrm>
        </p:grpSpPr>
        <p:sp>
          <p:nvSpPr>
            <p:cNvPr id="25" name="TextBox 24"/>
            <p:cNvSpPr txBox="1"/>
            <p:nvPr/>
          </p:nvSpPr>
          <p:spPr>
            <a:xfrm>
              <a:off x="9197485" y="5335278"/>
              <a:ext cx="898003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M. </a:t>
              </a:r>
              <a:r>
                <a:rPr lang="en-US" sz="1100" dirty="0" smtClean="0"/>
                <a:t>Scott ‘03</a:t>
              </a:r>
              <a:endParaRPr lang="en-US" sz="1100" dirty="0"/>
            </a:p>
          </p:txBody>
        </p:sp>
        <p:pic>
          <p:nvPicPr>
            <p:cNvPr id="1026" name="Picture 10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60114" y="3680265"/>
              <a:ext cx="1554587" cy="1646207"/>
            </a:xfrm>
            <a:prstGeom prst="rect">
              <a:avLst/>
            </a:prstGeom>
          </p:spPr>
        </p:pic>
      </p:grpSp>
      <p:grpSp>
        <p:nvGrpSpPr>
          <p:cNvPr id="1029" name="Group 1028"/>
          <p:cNvGrpSpPr/>
          <p:nvPr/>
        </p:nvGrpSpPr>
        <p:grpSpPr>
          <a:xfrm>
            <a:off x="8658394" y="4336483"/>
            <a:ext cx="1744124" cy="2150688"/>
            <a:chOff x="9600697" y="2370805"/>
            <a:chExt cx="1744124" cy="2150688"/>
          </a:xfrm>
        </p:grpSpPr>
        <p:sp>
          <p:nvSpPr>
            <p:cNvPr id="26" name="TextBox 25"/>
            <p:cNvSpPr txBox="1"/>
            <p:nvPr/>
          </p:nvSpPr>
          <p:spPr>
            <a:xfrm>
              <a:off x="10342624" y="2370805"/>
              <a:ext cx="100219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S. Hanson ‘09</a:t>
              </a:r>
              <a:endParaRPr lang="en-US" sz="1100" dirty="0"/>
            </a:p>
          </p:txBody>
        </p:sp>
        <p:pic>
          <p:nvPicPr>
            <p:cNvPr id="1028" name="Picture 102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00697" y="2632415"/>
              <a:ext cx="1662389" cy="1889078"/>
            </a:xfrm>
            <a:prstGeom prst="rect">
              <a:avLst/>
            </a:prstGeom>
          </p:spPr>
        </p:pic>
      </p:grpSp>
      <p:grpSp>
        <p:nvGrpSpPr>
          <p:cNvPr id="1036" name="Group 1035"/>
          <p:cNvGrpSpPr/>
          <p:nvPr/>
        </p:nvGrpSpPr>
        <p:grpSpPr>
          <a:xfrm>
            <a:off x="4768644" y="2098985"/>
            <a:ext cx="3365028" cy="1277027"/>
            <a:chOff x="1163240" y="5306917"/>
            <a:chExt cx="3365028" cy="1277027"/>
          </a:xfrm>
        </p:grpSpPr>
        <p:pic>
          <p:nvPicPr>
            <p:cNvPr id="1035" name="Picture 10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3240" y="5543315"/>
              <a:ext cx="3271419" cy="1040629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51105" y="5306917"/>
              <a:ext cx="8771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Y.-S. Lin ‘07</a:t>
              </a:r>
              <a:endParaRPr lang="en-US" sz="11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215397" y="3693773"/>
            <a:ext cx="44577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ADCs and Sensors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034" name="Group 1033"/>
          <p:cNvGrpSpPr/>
          <p:nvPr/>
        </p:nvGrpSpPr>
        <p:grpSpPr>
          <a:xfrm>
            <a:off x="3800957" y="2007667"/>
            <a:ext cx="2414440" cy="1368345"/>
            <a:chOff x="859370" y="5338331"/>
            <a:chExt cx="2414440" cy="1368345"/>
          </a:xfrm>
        </p:grpSpPr>
        <p:sp>
          <p:nvSpPr>
            <p:cNvPr id="39" name="TextBox 38"/>
            <p:cNvSpPr txBox="1"/>
            <p:nvPr/>
          </p:nvSpPr>
          <p:spPr>
            <a:xfrm>
              <a:off x="859370" y="6445066"/>
              <a:ext cx="7360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Y. Lee ‘13</a:t>
              </a:r>
              <a:endParaRPr lang="en-US" sz="1100" dirty="0"/>
            </a:p>
          </p:txBody>
        </p:sp>
        <p:pic>
          <p:nvPicPr>
            <p:cNvPr id="1033" name="Picture 103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731" y="5338331"/>
              <a:ext cx="2334079" cy="1122881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4090605" y="1409468"/>
            <a:ext cx="1356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Timers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grpSp>
        <p:nvGrpSpPr>
          <p:cNvPr id="1038" name="Group 1037"/>
          <p:cNvGrpSpPr/>
          <p:nvPr/>
        </p:nvGrpSpPr>
        <p:grpSpPr>
          <a:xfrm>
            <a:off x="9409434" y="2004114"/>
            <a:ext cx="1653960" cy="1606632"/>
            <a:chOff x="8610600" y="5328403"/>
            <a:chExt cx="1653960" cy="1606632"/>
          </a:xfrm>
        </p:grpSpPr>
        <p:sp>
          <p:nvSpPr>
            <p:cNvPr id="41" name="TextBox 40"/>
            <p:cNvSpPr txBox="1"/>
            <p:nvPr/>
          </p:nvSpPr>
          <p:spPr>
            <a:xfrm>
              <a:off x="9191830" y="6673425"/>
              <a:ext cx="1072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N. </a:t>
              </a:r>
              <a:r>
                <a:rPr lang="en-US" sz="1100" dirty="0" err="1" smtClean="0"/>
                <a:t>Sturcken</a:t>
              </a:r>
              <a:r>
                <a:rPr lang="en-US" sz="1100" dirty="0" smtClean="0"/>
                <a:t> ‘13</a:t>
              </a:r>
              <a:endParaRPr lang="en-US" sz="1100" dirty="0"/>
            </a:p>
          </p:txBody>
        </p:sp>
        <p:pic>
          <p:nvPicPr>
            <p:cNvPr id="1037" name="Picture 103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10600" y="5328403"/>
              <a:ext cx="1572137" cy="1345022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7544624" y="1337695"/>
            <a:ext cx="4408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solidFill>
                  <a:schemeClr val="accent1"/>
                </a:solidFill>
              </a:rPr>
              <a:t>Power Management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4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Supporting interrupts with a fixed number of single-ended connections requires an arbitration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3942" y="1825625"/>
            <a:ext cx="532113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What changes if B tries to send as well as C?</a:t>
            </a:r>
          </a:p>
          <a:p>
            <a:pPr lvl="1"/>
            <a:r>
              <a:rPr lang="en-US" dirty="0" smtClean="0"/>
              <a:t>B and C drive DATA_OUT to 0</a:t>
            </a:r>
          </a:p>
          <a:p>
            <a:endParaRPr lang="en-US" dirty="0"/>
          </a:p>
          <a:p>
            <a:r>
              <a:rPr lang="en-US" dirty="0" smtClean="0"/>
              <a:t>B’s DATA_IN high, wins</a:t>
            </a:r>
          </a:p>
          <a:p>
            <a:r>
              <a:rPr lang="en-US" dirty="0" smtClean="0"/>
              <a:t>C’s DATA_IN low, loses</a:t>
            </a:r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MBus has topological priority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38200" y="1852030"/>
            <a:ext cx="5291016" cy="4738554"/>
            <a:chOff x="3302104" y="1462300"/>
            <a:chExt cx="5291016" cy="4738554"/>
          </a:xfrm>
        </p:grpSpPr>
        <p:sp>
          <p:nvSpPr>
            <p:cNvPr id="6" name="Donut 5"/>
            <p:cNvSpPr/>
            <p:nvPr/>
          </p:nvSpPr>
          <p:spPr>
            <a:xfrm>
              <a:off x="4122719" y="2205238"/>
              <a:ext cx="3634154" cy="3634154"/>
            </a:xfrm>
            <a:prstGeom prst="donut">
              <a:avLst>
                <a:gd name="adj" fmla="val 2957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3741718" y="1814470"/>
              <a:ext cx="4386384" cy="4386384"/>
            </a:xfrm>
            <a:prstGeom prst="donut">
              <a:avLst>
                <a:gd name="adj" fmla="val 2450"/>
              </a:avLst>
            </a:prstGeom>
            <a:solidFill>
              <a:schemeClr val="tx1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183660" y="1551799"/>
              <a:ext cx="1465384" cy="123959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Medium"/>
                  <a:cs typeface="Avenir Medium"/>
                </a:rPr>
                <a:t>MBus Mediator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27736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A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541583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B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302104" y="2791392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D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948830" y="4961261"/>
              <a:ext cx="1465384" cy="123959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 smtClean="0">
                  <a:latin typeface="Avenir Medium"/>
                  <a:cs typeface="Avenir Medium"/>
                </a:rPr>
                <a:t>C</a:t>
              </a:r>
              <a:endParaRPr lang="en-US" sz="4400" dirty="0">
                <a:latin typeface="Avenir Medium"/>
                <a:cs typeface="Avenir Medium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 rot="20700000">
              <a:off x="5133008" y="185556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20174427">
              <a:off x="5127457" y="2280584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rot="3838296">
              <a:off x="7616778" y="272200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 rot="3136516">
              <a:off x="7178578" y="2763283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 rot="7489163">
              <a:off x="7279094" y="487788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 rot="7470471">
              <a:off x="7683534" y="490817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 rot="11851371">
              <a:off x="5261432" y="556137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 rot="12244048">
              <a:off x="5227895" y="592027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 rot="16200000">
              <a:off x="3687579" y="382866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/>
            <p:cNvSpPr/>
            <p:nvPr/>
          </p:nvSpPr>
          <p:spPr>
            <a:xfrm rot="16200000">
              <a:off x="4068960" y="38350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15379" y="1771892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336696" y="146230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Clock</a:t>
              </a:r>
              <a:endParaRPr lang="en-US" dirty="0">
                <a:latin typeface="Avenir Medium"/>
                <a:cs typeface="Avenir Medium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99776" y="3064387"/>
              <a:ext cx="68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venir Medium"/>
                  <a:cs typeface="Avenir Medium"/>
                </a:rPr>
                <a:t>Data</a:t>
              </a:r>
              <a:endParaRPr lang="en-US" dirty="0">
                <a:latin typeface="Avenir Medium"/>
                <a:cs typeface="Avenir Medium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6412743" y="2611707"/>
              <a:ext cx="548047" cy="5539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04635" y="1660429"/>
              <a:ext cx="448030" cy="452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4233529" y="283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7" name="Oval 46"/>
          <p:cNvSpPr/>
          <p:nvPr/>
        </p:nvSpPr>
        <p:spPr>
          <a:xfrm>
            <a:off x="4629701" y="241662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8" name="Oval 47"/>
          <p:cNvSpPr/>
          <p:nvPr/>
        </p:nvSpPr>
        <p:spPr>
          <a:xfrm>
            <a:off x="2149617" y="2816076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49" name="Oval 48"/>
          <p:cNvSpPr/>
          <p:nvPr/>
        </p:nvSpPr>
        <p:spPr>
          <a:xfrm>
            <a:off x="1796470" y="2346288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4" name="Oval 53"/>
          <p:cNvSpPr/>
          <p:nvPr/>
        </p:nvSpPr>
        <p:spPr>
          <a:xfrm>
            <a:off x="1607012" y="4593129"/>
            <a:ext cx="501967" cy="50196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5" name="Oval 54"/>
          <p:cNvSpPr/>
          <p:nvPr/>
        </p:nvSpPr>
        <p:spPr>
          <a:xfrm>
            <a:off x="1049998" y="472234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6" name="Oval 55"/>
          <p:cNvSpPr/>
          <p:nvPr/>
        </p:nvSpPr>
        <p:spPr>
          <a:xfrm>
            <a:off x="3276184" y="5819606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7" name="Oval 56"/>
          <p:cNvSpPr/>
          <p:nvPr/>
        </p:nvSpPr>
        <p:spPr>
          <a:xfrm>
            <a:off x="3263011" y="6327345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8" name="Oval 57"/>
          <p:cNvSpPr/>
          <p:nvPr/>
        </p:nvSpPr>
        <p:spPr>
          <a:xfrm>
            <a:off x="4804398" y="463963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59" name="Oval 58"/>
          <p:cNvSpPr/>
          <p:nvPr/>
        </p:nvSpPr>
        <p:spPr>
          <a:xfrm>
            <a:off x="5430987" y="4638729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0" name="Oval 59"/>
          <p:cNvSpPr/>
          <p:nvPr/>
        </p:nvSpPr>
        <p:spPr>
          <a:xfrm>
            <a:off x="1898633" y="5196282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3" name="Oval 62"/>
          <p:cNvSpPr/>
          <p:nvPr/>
        </p:nvSpPr>
        <p:spPr>
          <a:xfrm>
            <a:off x="1612243" y="4592268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2154303" y="280811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793348" y="2337044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66" name="Oval 65"/>
          <p:cNvSpPr/>
          <p:nvPr/>
        </p:nvSpPr>
        <p:spPr>
          <a:xfrm>
            <a:off x="3715198" y="2574061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7" name="Oval 66"/>
          <p:cNvSpPr/>
          <p:nvPr/>
        </p:nvSpPr>
        <p:spPr>
          <a:xfrm>
            <a:off x="3721005" y="2038049"/>
            <a:ext cx="501967" cy="501967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8" name="Oval 67"/>
          <p:cNvSpPr/>
          <p:nvPr/>
        </p:nvSpPr>
        <p:spPr>
          <a:xfrm>
            <a:off x="3716101" y="2025497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0" name="Oval 69"/>
          <p:cNvSpPr/>
          <p:nvPr/>
        </p:nvSpPr>
        <p:spPr>
          <a:xfrm>
            <a:off x="4629564" y="2409008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1" name="Oval 70"/>
          <p:cNvSpPr/>
          <p:nvPr/>
        </p:nvSpPr>
        <p:spPr>
          <a:xfrm>
            <a:off x="5429444" y="4622211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2" name="Oval 71"/>
          <p:cNvSpPr/>
          <p:nvPr/>
        </p:nvSpPr>
        <p:spPr>
          <a:xfrm>
            <a:off x="3265007" y="6321064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3" name="Oval 72"/>
          <p:cNvSpPr/>
          <p:nvPr/>
        </p:nvSpPr>
        <p:spPr>
          <a:xfrm>
            <a:off x="1042088" y="4722349"/>
            <a:ext cx="501967" cy="501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0</a:t>
            </a:r>
            <a:endParaRPr lang="en-US" sz="4000" b="1" dirty="0"/>
          </a:p>
        </p:txBody>
      </p:sp>
      <p:sp>
        <p:nvSpPr>
          <p:cNvPr id="75" name="Oval 74"/>
          <p:cNvSpPr/>
          <p:nvPr/>
        </p:nvSpPr>
        <p:spPr>
          <a:xfrm>
            <a:off x="4054410" y="5673174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8" name="Oval 77"/>
          <p:cNvSpPr/>
          <p:nvPr/>
        </p:nvSpPr>
        <p:spPr>
          <a:xfrm>
            <a:off x="4054409" y="5673173"/>
            <a:ext cx="501967" cy="50196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0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1342" y="4325589"/>
            <a:ext cx="1024864" cy="96337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6689" y="5095071"/>
            <a:ext cx="517213" cy="517213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 rot="1320174">
            <a:off x="4603354" y="4411343"/>
            <a:ext cx="743441" cy="1177685"/>
          </a:xfrm>
          <a:prstGeom prst="ellipse">
            <a:avLst/>
          </a:prstGeom>
          <a:noFill/>
          <a:ln w="76200">
            <a:solidFill>
              <a:srgbClr val="8E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 rot="6131521">
            <a:off x="2918302" y="5408481"/>
            <a:ext cx="743441" cy="11776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709876" y="2019216"/>
            <a:ext cx="501967" cy="5019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2" name="Rectangle 61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Arbitrate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16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94 0.01134 -0.02175 0.02292 -0.03243 0.02685 C -0.04297 0.03102 -0.06368 0.02361 -0.06368 0.02361 " pathEditMode="relative" ptsTypes="AAA">
                                      <p:cBhvr>
                                        <p:cTn id="1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C 0.02578 -0.00046 0.05169 -0.00093 0.07487 0.06366 C 0.09818 0.12801 0.15794 0.29213 0.13919 0.3875 C 0.12044 0.48264 0.02253 0.63287 -0.0375 0.63495 C -0.09766 0.63727 -0.20117 0.49792 -0.22148 0.4 C -0.24167 0.30231 -0.18516 0.11852 -0.15898 0.04768 C -0.13281 -0.02315 -0.06432 -0.02523 -0.06432 -0.025 " pathEditMode="relative" rAng="0" ptsTypes="AAAAAAA">
                                      <p:cBhvr>
                                        <p:cTn id="16" dur="3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3048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5" grpId="0" animBg="1"/>
      <p:bldP spid="78" grpId="0" animBg="1"/>
      <p:bldP spid="78" grpId="1" animBg="1"/>
      <p:bldP spid="41" grpId="0" animBg="1"/>
      <p:bldP spid="81" grpId="0" animBg="1"/>
      <p:bldP spid="61" grpId="0" animBg="1"/>
      <p:bldP spid="61" grpId="1" animBg="1"/>
      <p:bldP spid="61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Tradeoff between globally unique addresses, address length, and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Embed addresses in message frames</a:t>
            </a:r>
          </a:p>
          <a:p>
            <a:pPr lvl="1"/>
            <a:r>
              <a:rPr lang="en-US" dirty="0" smtClean="0"/>
              <a:t>Overhead proportional to number of uniquely addressable device</a:t>
            </a:r>
          </a:p>
          <a:p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 uses 7-bit device addresses with design-time LSBs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3" y="3399029"/>
            <a:ext cx="5121797" cy="2390172"/>
          </a:xfrm>
          <a:prstGeom prst="roundRect">
            <a:avLst>
              <a:gd name="adj" fmla="val 6251"/>
            </a:avLst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360289" y="3643122"/>
            <a:ext cx="5677382" cy="2713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Requires I/O not available</a:t>
            </a:r>
          </a:p>
          <a:p>
            <a:r>
              <a:rPr lang="en-US" dirty="0" smtClean="0"/>
              <a:t>Makes packaging assumptions</a:t>
            </a:r>
          </a:p>
          <a:p>
            <a:pPr lvl="1"/>
            <a:r>
              <a:rPr lang="en-US" dirty="0" smtClean="0"/>
              <a:t>mm-scale systems not always PCB</a:t>
            </a:r>
          </a:p>
          <a:p>
            <a:pPr lvl="1"/>
            <a:r>
              <a:rPr lang="en-US" dirty="0" smtClean="0"/>
              <a:t>Routing may not be easy</a:t>
            </a:r>
          </a:p>
          <a:p>
            <a:pPr lvl="2"/>
            <a:r>
              <a:rPr lang="en-US" dirty="0" smtClean="0"/>
              <a:t>3D stack</a:t>
            </a:r>
          </a:p>
          <a:p>
            <a:pPr lvl="2"/>
            <a:r>
              <a:rPr lang="en-US" dirty="0" smtClean="0"/>
              <a:t>Flip-chip + TSVs</a:t>
            </a:r>
          </a:p>
        </p:txBody>
      </p:sp>
      <p:sp>
        <p:nvSpPr>
          <p:cNvPr id="7" name="Oval 6"/>
          <p:cNvSpPr/>
          <p:nvPr/>
        </p:nvSpPr>
        <p:spPr>
          <a:xfrm>
            <a:off x="2012294" y="3399029"/>
            <a:ext cx="550486" cy="994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6"/>
          </p:cNvCxnSpPr>
          <p:nvPr/>
        </p:nvCxnSpPr>
        <p:spPr>
          <a:xfrm flipV="1">
            <a:off x="2562780" y="3877519"/>
            <a:ext cx="3797509" cy="185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11" name="Rectangle 10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Address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 between globally unique addresses, address length, and overhead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 Options</a:t>
            </a:r>
          </a:p>
          <a:p>
            <a:pPr lvl="1"/>
            <a:r>
              <a:rPr lang="en-US" dirty="0" smtClean="0"/>
              <a:t>Short static addresses and allow device conflicts</a:t>
            </a:r>
          </a:p>
          <a:p>
            <a:pPr lvl="1"/>
            <a:r>
              <a:rPr lang="en-US" dirty="0" smtClean="0"/>
              <a:t>Long static addresses to avoid device conflicts</a:t>
            </a:r>
          </a:p>
          <a:p>
            <a:pPr lvl="1"/>
            <a:r>
              <a:rPr lang="en-US" dirty="0" smtClean="0"/>
              <a:t>Non-static addresses</a:t>
            </a:r>
          </a:p>
          <a:p>
            <a:pPr lvl="1"/>
            <a:endParaRPr lang="en-US" dirty="0"/>
          </a:p>
          <a:p>
            <a:r>
              <a:rPr lang="en-US" dirty="0" smtClean="0"/>
              <a:t>MBus does all 3</a:t>
            </a:r>
          </a:p>
          <a:p>
            <a:pPr lvl="1"/>
            <a:r>
              <a:rPr lang="en-US" dirty="0" smtClean="0"/>
              <a:t>  4-bit: Static short prefixes (device class)</a:t>
            </a:r>
          </a:p>
          <a:p>
            <a:pPr lvl="1"/>
            <a:r>
              <a:rPr lang="en-US" dirty="0" smtClean="0"/>
              <a:t>24-bit: Static long prefixes (unique device ID)</a:t>
            </a:r>
          </a:p>
          <a:p>
            <a:pPr lvl="1"/>
            <a:r>
              <a:rPr lang="en-US" dirty="0" smtClean="0"/>
              <a:t>  4-bit: Runtime enumeration protocol (replaces short prefix)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6" name="Rectangle 5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Address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7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Unbounded messages maximize flexibility and minimize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MBus message is 0…N bytes of data</a:t>
            </a:r>
          </a:p>
          <a:p>
            <a:r>
              <a:rPr lang="en-US" strike="sngStrike" dirty="0" smtClean="0"/>
              <a:t>Embed length in message</a:t>
            </a:r>
          </a:p>
          <a:p>
            <a:pPr lvl="1"/>
            <a:r>
              <a:rPr lang="en-US" dirty="0" smtClean="0"/>
              <a:t>Imposes large overhead for short messages</a:t>
            </a:r>
          </a:p>
          <a:p>
            <a:pPr lvl="1"/>
            <a:r>
              <a:rPr lang="en-US" dirty="0" smtClean="0"/>
              <a:t>Forces fragmentation of long messages</a:t>
            </a:r>
          </a:p>
          <a:p>
            <a:r>
              <a:rPr lang="en-US" strike="sngStrike" dirty="0" smtClean="0"/>
              <a:t>“End-of-message” sentinel byte(s)</a:t>
            </a:r>
          </a:p>
          <a:p>
            <a:pPr lvl="1"/>
            <a:r>
              <a:rPr lang="en-US" dirty="0" smtClean="0"/>
              <a:t>Imposes large overhead for short messages</a:t>
            </a:r>
          </a:p>
          <a:p>
            <a:pPr lvl="1"/>
            <a:r>
              <a:rPr lang="en-US" dirty="0" smtClean="0"/>
              <a:t>Requires escaping if sentinel is in transmitted</a:t>
            </a:r>
          </a:p>
          <a:p>
            <a:pPr lvl="1"/>
            <a:r>
              <a:rPr lang="en-US" dirty="0" smtClean="0"/>
              <a:t>Data-dependent behavior, hard to reason about</a:t>
            </a:r>
          </a:p>
          <a:p>
            <a:pPr lvl="2"/>
            <a:r>
              <a:rPr lang="en-US" dirty="0" smtClean="0"/>
              <a:t>Worst case 2x overhead!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33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466" y="2044700"/>
            <a:ext cx="3337033" cy="3041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8" name="Rectangle 7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>
                <a:solidFill>
                  <a:schemeClr val="bg1"/>
                </a:solidFill>
              </a:rPr>
              <a:t>Data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-13446" y="2868942"/>
            <a:ext cx="373182" cy="894351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>
                <a:solidFill>
                  <a:sysClr val="windowText" lastClr="000000"/>
                </a:solidFill>
              </a:rPr>
              <a:t>Data</a:t>
            </a:r>
            <a:endParaRPr lang="en-US" sz="1100" b="1" cap="small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“interjections” provide an in-band</a:t>
            </a:r>
            <a:br>
              <a:rPr lang="en-US" dirty="0" smtClean="0"/>
            </a:br>
            <a:r>
              <a:rPr lang="en-US" dirty="0" smtClean="0"/>
              <a:t>end-of-message with minimal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5195" cy="4351338"/>
          </a:xfrm>
        </p:spPr>
        <p:txBody>
          <a:bodyPr/>
          <a:lstStyle/>
          <a:p>
            <a:r>
              <a:rPr lang="en-US" dirty="0" smtClean="0"/>
              <a:t>During normal operation, Data toggles slower than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34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466" y="2044700"/>
            <a:ext cx="3337033" cy="30416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155700" y="2907200"/>
            <a:ext cx="5218909" cy="317500"/>
            <a:chOff x="6096000" y="3808900"/>
            <a:chExt cx="5218909" cy="3175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997409" y="4117676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5190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900430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1567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46150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93059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961390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772652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0077452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9921877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10229852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0382252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0687052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10531477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10839452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55700" y="3402500"/>
            <a:ext cx="5218909" cy="317500"/>
            <a:chOff x="5778500" y="4304200"/>
            <a:chExt cx="5218909" cy="3175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0077452" y="4612976"/>
              <a:ext cx="919957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85190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9461501" y="4312152"/>
              <a:ext cx="6286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93059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9921877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8" b="51870"/>
          <a:stretch/>
        </p:blipFill>
        <p:spPr>
          <a:xfrm>
            <a:off x="838200" y="4103347"/>
            <a:ext cx="7242303" cy="247151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62" name="Rectangle 61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Interject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64" name="Rectangle 63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66" name="TextBox 65"/>
          <p:cNvSpPr txBox="1"/>
          <p:nvPr/>
        </p:nvSpPr>
        <p:spPr>
          <a:xfrm>
            <a:off x="610646" y="28567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Clock</a:t>
            </a:r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51032" y="33576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“interjections” provide an in-band</a:t>
            </a:r>
            <a:br>
              <a:rPr lang="en-US" dirty="0" smtClean="0"/>
            </a:br>
            <a:r>
              <a:rPr lang="en-US" dirty="0" smtClean="0"/>
              <a:t>end-of-message with minimal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5195" cy="4351338"/>
          </a:xfrm>
        </p:spPr>
        <p:txBody>
          <a:bodyPr/>
          <a:lstStyle/>
          <a:p>
            <a:r>
              <a:rPr lang="en-US" dirty="0" smtClean="0"/>
              <a:t>During normal operation, Data toggles slower than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55700" y="2907200"/>
            <a:ext cx="4610102" cy="317500"/>
            <a:chOff x="6096000" y="3808900"/>
            <a:chExt cx="4610102" cy="3175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51901" y="3816852"/>
              <a:ext cx="1854201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55700" y="3402500"/>
            <a:ext cx="3086101" cy="317500"/>
            <a:chOff x="5778500" y="4304200"/>
            <a:chExt cx="3086101" cy="3175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8" b="51870"/>
          <a:stretch/>
        </p:blipFill>
        <p:spPr>
          <a:xfrm>
            <a:off x="838200" y="4103347"/>
            <a:ext cx="7242303" cy="247151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4222751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27551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371976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679951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387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3502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4987927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295902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4483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65802" y="2689412"/>
            <a:ext cx="0" cy="1339037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466" y="2044700"/>
            <a:ext cx="3337033" cy="30416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0646" y="28567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Clock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51032" y="33576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56" name="Rectangle 55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Interject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71" name="Rectangle 70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</p:spTree>
    <p:extLst>
      <p:ext uri="{BB962C8B-B14F-4D97-AF65-F5344CB8AC3E}">
        <p14:creationId xmlns:p14="http://schemas.microsoft.com/office/powerpoint/2010/main" val="5056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“interjections” provide an in-band</a:t>
            </a:r>
            <a:br>
              <a:rPr lang="en-US" dirty="0" smtClean="0"/>
            </a:br>
            <a:r>
              <a:rPr lang="en-US" dirty="0" smtClean="0"/>
              <a:t>end-of-message with minimal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5195" cy="4351338"/>
          </a:xfrm>
        </p:spPr>
        <p:txBody>
          <a:bodyPr/>
          <a:lstStyle/>
          <a:p>
            <a:r>
              <a:rPr lang="en-US" dirty="0" smtClean="0"/>
              <a:t>During normal operation, Data toggles slower than Clock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55700" y="2907200"/>
            <a:ext cx="5225259" cy="317500"/>
            <a:chOff x="6096000" y="3808900"/>
            <a:chExt cx="5225259" cy="3175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4008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62452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65532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05600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010400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6854825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162800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3215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76263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74707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7787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793115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235951" y="3816852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808037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88351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547101" y="4117349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851901" y="3816852"/>
              <a:ext cx="2469358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696326" y="3967650"/>
              <a:ext cx="317500" cy="0"/>
            </a:xfrm>
            <a:prstGeom prst="line">
              <a:avLst/>
            </a:prstGeom>
            <a:ln w="1905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1155700" y="3402500"/>
            <a:ext cx="3086101" cy="317500"/>
            <a:chOff x="5778500" y="4304200"/>
            <a:chExt cx="3086101" cy="317500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60960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00800" y="4312152"/>
              <a:ext cx="12255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6245225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235951" y="4312152"/>
              <a:ext cx="62865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69632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5778500" y="4612649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68" b="51870"/>
          <a:stretch/>
        </p:blipFill>
        <p:spPr>
          <a:xfrm>
            <a:off x="838200" y="4103347"/>
            <a:ext cx="7242303" cy="247151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10646" y="285674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Clock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1032" y="335767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222751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27551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371976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4679951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387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3502" y="3410452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>
            <a:off x="4987927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>
            <a:off x="5295902" y="3561250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448302" y="3710949"/>
            <a:ext cx="3175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765802" y="2689412"/>
            <a:ext cx="0" cy="1339037"/>
          </a:xfrm>
          <a:prstGeom prst="line">
            <a:avLst/>
          </a:prstGeom>
          <a:ln w="2857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380959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685759" y="2924203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6530184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>
            <a:off x="6838159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6990559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295359" y="2924203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7139784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606510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911310" y="2924203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7755735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rot="5400000">
            <a:off x="8063710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216110" y="3224700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520910" y="2924203"/>
            <a:ext cx="2126213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5400000">
            <a:off x="8365335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5400000">
            <a:off x="6222209" y="3069505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5765802" y="3400561"/>
            <a:ext cx="4881321" cy="317500"/>
            <a:chOff x="5791200" y="4304200"/>
            <a:chExt cx="4881321" cy="317500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5791200" y="4312152"/>
              <a:ext cx="183515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>
              <a:off x="74707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626351" y="4612649"/>
              <a:ext cx="6223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8235951" y="4312152"/>
              <a:ext cx="243657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8080376" y="4462950"/>
              <a:ext cx="31750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0" name="Straight Connector 99"/>
          <p:cNvCxnSpPr/>
          <p:nvPr/>
        </p:nvCxnSpPr>
        <p:spPr>
          <a:xfrm rot="5400000">
            <a:off x="7455355" y="3075001"/>
            <a:ext cx="317500" cy="0"/>
          </a:xfrm>
          <a:prstGeom prst="line">
            <a:avLst/>
          </a:prstGeom>
          <a:ln w="19050"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261106" y="2554475"/>
            <a:ext cx="2834022" cy="1413935"/>
          </a:xfrm>
          <a:prstGeom prst="ellipse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64810" y="202811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ACK</a:t>
            </a:r>
            <a:endParaRPr lang="en-US" sz="2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8856853" y="2689412"/>
            <a:ext cx="0" cy="133903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839206" y="3775101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75000"/>
                  </a:schemeClr>
                </a:solidFill>
              </a:rPr>
              <a:t>Idle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91" idx="3"/>
          </p:cNvCxnSpPr>
          <p:nvPr/>
        </p:nvCxnSpPr>
        <p:spPr>
          <a:xfrm>
            <a:off x="9604159" y="4036711"/>
            <a:ext cx="943319" cy="10076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98" name="Rectangle 97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Interject</a:t>
            </a:r>
            <a:endParaRPr lang="en-US" sz="1100" b="1" cap="small" dirty="0"/>
          </a:p>
        </p:txBody>
      </p:sp>
      <p:sp>
        <p:nvSpPr>
          <p:cNvPr id="99" name="Rectangle 98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101" name="Rectangle 100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102" name="Rectangle 101"/>
          <p:cNvSpPr/>
          <p:nvPr/>
        </p:nvSpPr>
        <p:spPr>
          <a:xfrm>
            <a:off x="-11658" y="5540188"/>
            <a:ext cx="373182" cy="131781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control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08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Transaction-level ACKs minimize common-case overhead while interjections preserve flow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7478908" cy="48970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79771" y="2918564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tx1">
                    <a:lumMod val="75000"/>
                  </a:schemeClr>
                </a:solidFill>
              </a:rPr>
              <a:t>9 bytes</a:t>
            </a:r>
            <a:endParaRPr lang="en-US" sz="2400" b="1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02698" y="3380229"/>
            <a:ext cx="0" cy="638252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489103" y="4384110"/>
            <a:ext cx="0" cy="86401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489103" y="4139191"/>
            <a:ext cx="1301013" cy="670804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90116" y="3840499"/>
            <a:ext cx="16914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Arbitration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Address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+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Interjection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13" name="Rectangle 12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Interject</a:t>
            </a:r>
            <a:endParaRPr lang="en-US" sz="1100" b="1" cap="small" dirty="0"/>
          </a:p>
        </p:txBody>
      </p:sp>
      <p:sp>
        <p:nvSpPr>
          <p:cNvPr id="15" name="Rectangle 14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17" name="Rectangle 16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18" name="Rectangle 17"/>
          <p:cNvSpPr/>
          <p:nvPr/>
        </p:nvSpPr>
        <p:spPr>
          <a:xfrm>
            <a:off x="-11658" y="5540188"/>
            <a:ext cx="373182" cy="1317812"/>
          </a:xfrm>
          <a:prstGeom prst="rect">
            <a:avLst/>
          </a:prstGeom>
          <a:solidFill>
            <a:schemeClr val="accent4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bg1"/>
                </a:solidFill>
              </a:rPr>
              <a:t>control</a:t>
            </a:r>
            <a:endParaRPr lang="en-US" sz="11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4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33568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Clockless</a:t>
            </a:r>
            <a:r>
              <a:rPr lang="en-US" dirty="0" smtClean="0"/>
              <a:t> cold boot circuits are tricky</a:t>
            </a:r>
          </a:p>
          <a:p>
            <a:r>
              <a:rPr lang="en-US" dirty="0" smtClean="0"/>
              <a:t>How do you communicate with   “pitch black” silicon to wake it up?</a:t>
            </a:r>
          </a:p>
          <a:p>
            <a:pPr lvl="1"/>
            <a:r>
              <a:rPr lang="en-US" dirty="0" smtClean="0"/>
              <a:t>How do you know what’s awake?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A power-gated node cannot send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Use arbitration edges to drive the    cold-boot circuitry</a:t>
            </a:r>
          </a:p>
          <a:p>
            <a:pPr lvl="2"/>
            <a:r>
              <a:rPr lang="en-US" dirty="0" smtClean="0">
                <a:solidFill>
                  <a:schemeClr val="accent4"/>
                </a:solidFill>
              </a:rPr>
              <a:t>(Minimal frontend: 35 gates, 4 </a:t>
            </a:r>
            <a:r>
              <a:rPr lang="en-US" dirty="0" err="1" smtClean="0">
                <a:solidFill>
                  <a:schemeClr val="accent4"/>
                </a:solidFill>
              </a:rPr>
              <a:t>regs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Nodes awaken before addressing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Nodes appear to be “always on”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No need to know or track power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38</a:t>
            </a:fld>
            <a:endParaRPr lang="en-US"/>
          </a:p>
        </p:txBody>
      </p:sp>
      <p:sp>
        <p:nvSpPr>
          <p:cNvPr id="14" name="Donut 13"/>
          <p:cNvSpPr/>
          <p:nvPr/>
        </p:nvSpPr>
        <p:spPr>
          <a:xfrm>
            <a:off x="7583823" y="2405552"/>
            <a:ext cx="3634154" cy="3634154"/>
          </a:xfrm>
          <a:prstGeom prst="donut">
            <a:avLst>
              <a:gd name="adj" fmla="val 2957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/>
          <p:cNvSpPr/>
          <p:nvPr/>
        </p:nvSpPr>
        <p:spPr>
          <a:xfrm>
            <a:off x="7202822" y="2014784"/>
            <a:ext cx="4386384" cy="4386384"/>
          </a:xfrm>
          <a:prstGeom prst="donut">
            <a:avLst>
              <a:gd name="adj" fmla="val 2450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8644764" y="1752113"/>
            <a:ext cx="1465384" cy="123959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Mediator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0588840" y="336651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789107" y="336651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546635" y="5481882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276483" y="197220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797800" y="166261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Clock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14051" y="2039109"/>
            <a:ext cx="68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Data</a:t>
            </a:r>
            <a:endParaRPr lang="en-US" dirty="0">
              <a:latin typeface="Avenir Medium"/>
              <a:cs typeface="Avenir Medium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0466004" y="2223775"/>
            <a:ext cx="548047" cy="55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0365739" y="1860743"/>
            <a:ext cx="448030" cy="4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modularity enabled by </a:t>
            </a:r>
            <a:r>
              <a:rPr lang="en-US" dirty="0" err="1" smtClean="0"/>
              <a:t>MBus</a:t>
            </a:r>
            <a:r>
              <a:rPr lang="en-US" dirty="0" smtClean="0"/>
              <a:t> created a circuits problem and a systems problem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431282" y="4483100"/>
            <a:ext cx="1653436" cy="914400"/>
          </a:xfrm>
          <a:prstGeom prst="rect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</a:t>
            </a:r>
          </a:p>
          <a:p>
            <a:pPr algn="ctr"/>
            <a:endParaRPr lang="en-US" dirty="0" smtClean="0"/>
          </a:p>
          <a:p>
            <a:pPr algn="ctr"/>
            <a:endParaRPr lang="en-US" sz="10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2431282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084718" y="539750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084718" y="4481230"/>
            <a:ext cx="1653436" cy="914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383787" y="4481230"/>
            <a:ext cx="3401861" cy="1875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470840" y="4940295"/>
            <a:ext cx="787160" cy="319620"/>
          </a:xfrm>
          <a:prstGeom prst="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Timer</a:t>
            </a:r>
            <a:endParaRPr lang="en-US" dirty="0" smtClean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383787" y="5418790"/>
            <a:ext cx="3401861" cy="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84718" y="4481230"/>
            <a:ext cx="0" cy="1875120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7168795" y="2055878"/>
            <a:ext cx="4342509" cy="4353505"/>
            <a:chOff x="7168795" y="2055878"/>
            <a:chExt cx="4342509" cy="4353505"/>
          </a:xfrm>
        </p:grpSpPr>
        <p:sp>
          <p:nvSpPr>
            <p:cNvPr id="21" name="Right Arrow 20"/>
            <p:cNvSpPr/>
            <p:nvPr/>
          </p:nvSpPr>
          <p:spPr>
            <a:xfrm rot="20700000">
              <a:off x="8594112" y="2055878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 rot="20174427">
              <a:off x="8588561" y="2480898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 rot="4273666">
              <a:off x="11269593" y="3290967"/>
              <a:ext cx="219654" cy="263769"/>
            </a:xfrm>
            <a:prstGeom prst="rightArrow">
              <a:avLst>
                <a:gd name="adj1" fmla="val 38921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 rot="4153632">
              <a:off x="10861468" y="330221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9787023">
              <a:off x="9840103" y="576467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 rot="10027049">
              <a:off x="9834106" y="6145614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 rot="15965495">
              <a:off x="7190853" y="440279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Arrow 29"/>
            <p:cNvSpPr/>
            <p:nvPr/>
          </p:nvSpPr>
          <p:spPr>
            <a:xfrm rot="15965495">
              <a:off x="7572234" y="440914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-13446" y="0"/>
            <a:ext cx="373182" cy="155985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Arbitrate</a:t>
            </a:r>
            <a:endParaRPr lang="en-US" sz="1100" b="1" cap="small" dirty="0"/>
          </a:p>
        </p:txBody>
      </p:sp>
      <p:sp>
        <p:nvSpPr>
          <p:cNvPr id="48" name="Rectangle 47"/>
          <p:cNvSpPr/>
          <p:nvPr/>
        </p:nvSpPr>
        <p:spPr>
          <a:xfrm>
            <a:off x="-17513" y="3775101"/>
            <a:ext cx="373182" cy="176508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Interject</a:t>
            </a:r>
            <a:endParaRPr lang="en-US" sz="1100" b="1" cap="small" dirty="0"/>
          </a:p>
        </p:txBody>
      </p:sp>
      <p:sp>
        <p:nvSpPr>
          <p:cNvPr id="49" name="Rectangle 48"/>
          <p:cNvSpPr/>
          <p:nvPr/>
        </p:nvSpPr>
        <p:spPr>
          <a:xfrm>
            <a:off x="-17513" y="2880750"/>
            <a:ext cx="373182" cy="89435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smtClean="0"/>
              <a:t>Data</a:t>
            </a:r>
            <a:endParaRPr lang="en-US" sz="1100" b="1" cap="small" dirty="0"/>
          </a:p>
        </p:txBody>
      </p:sp>
      <p:sp>
        <p:nvSpPr>
          <p:cNvPr id="50" name="Rectangle 49"/>
          <p:cNvSpPr/>
          <p:nvPr/>
        </p:nvSpPr>
        <p:spPr>
          <a:xfrm>
            <a:off x="-13447" y="1573828"/>
            <a:ext cx="373182" cy="130692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/>
              <a:t>Address</a:t>
            </a:r>
            <a:endParaRPr lang="en-US" sz="1100" b="1" cap="small" dirty="0"/>
          </a:p>
        </p:txBody>
      </p:sp>
      <p:sp>
        <p:nvSpPr>
          <p:cNvPr id="51" name="Rectangle 50"/>
          <p:cNvSpPr/>
          <p:nvPr/>
        </p:nvSpPr>
        <p:spPr>
          <a:xfrm>
            <a:off x="-11658" y="5540188"/>
            <a:ext cx="373182" cy="13178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r>
              <a:rPr lang="en-US" sz="1100" b="1" cap="small" dirty="0" smtClean="0">
                <a:solidFill>
                  <a:schemeClr val="tx1"/>
                </a:solidFill>
              </a:rPr>
              <a:t>control</a:t>
            </a:r>
            <a:endParaRPr lang="en-US" sz="1100" b="1" cap="small" dirty="0">
              <a:solidFill>
                <a:schemeClr val="tx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5672" y="1559860"/>
            <a:ext cx="1045419" cy="3452383"/>
            <a:chOff x="355672" y="1559860"/>
            <a:chExt cx="1045419" cy="3452383"/>
          </a:xfrm>
        </p:grpSpPr>
        <p:cxnSp>
          <p:nvCxnSpPr>
            <p:cNvPr id="52" name="Straight Arrow Connector 51"/>
            <p:cNvCxnSpPr/>
            <p:nvPr/>
          </p:nvCxnSpPr>
          <p:spPr>
            <a:xfrm flipH="1" flipV="1">
              <a:off x="355672" y="1559860"/>
              <a:ext cx="564172" cy="3452383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10379" y="5012243"/>
              <a:ext cx="490712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AD47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7 L 0.50664 -0.3819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26" y="-1909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39 0.00393 L 0.53216 -0.3680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-186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1.11111E-6 L 0.52839 -0.1601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19" y="-800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58333E-6 -3.7037E-6 L 0.34935 0.0303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1" y="1505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5E-6 -3.7037E-6 L 0.34479 -0.24699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40" y="-1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uiExpand="1" build="p"/>
      <p:bldP spid="16" grpId="0" animBg="1"/>
      <p:bldP spid="17" grpId="0" animBg="1"/>
      <p:bldP spid="19" grpId="0" animBg="1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primitives enable an architectural shift in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CPU acts as configurator instead of overseer</a:t>
            </a:r>
          </a:p>
          <a:p>
            <a:pPr lvl="1"/>
            <a:r>
              <a:rPr lang="en-US" dirty="0" smtClean="0"/>
              <a:t>Preprogram temperature sensor to send radio packets</a:t>
            </a:r>
          </a:p>
          <a:p>
            <a:pPr lvl="1"/>
            <a:r>
              <a:rPr lang="en-US" dirty="0" smtClean="0"/>
              <a:t>Not unlike modern SOCs (sleepwalking, </a:t>
            </a:r>
            <a:r>
              <a:rPr lang="el-GR" dirty="0" smtClean="0"/>
              <a:t>μ</a:t>
            </a:r>
            <a:r>
              <a:rPr lang="en-US" dirty="0" smtClean="0"/>
              <a:t>DMA), but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39</a:t>
            </a:fld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850776" y="3230562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2850776" y="5585618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838200" y="4354185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</a:t>
            </a:r>
            <a:endParaRPr lang="en-US"/>
          </a:p>
        </p:txBody>
      </p:sp>
      <p:sp>
        <p:nvSpPr>
          <p:cNvPr id="31" name="Left-Right Arrow 30"/>
          <p:cNvSpPr/>
          <p:nvPr/>
        </p:nvSpPr>
        <p:spPr>
          <a:xfrm rot="18900000">
            <a:off x="2143605" y="4115861"/>
            <a:ext cx="939214" cy="476647"/>
          </a:xfrm>
          <a:prstGeom prst="left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Arrow 31"/>
          <p:cNvSpPr/>
          <p:nvPr/>
        </p:nvSpPr>
        <p:spPr>
          <a:xfrm rot="13500000">
            <a:off x="2197394" y="5142467"/>
            <a:ext cx="939214" cy="476647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440991" y="3230562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Sensor</a:t>
            </a:r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8440991" y="5585618"/>
            <a:ext cx="1775012" cy="95329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428415" y="4354185"/>
            <a:ext cx="1775012" cy="95329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</a:t>
            </a:r>
            <a:endParaRPr lang="en-US"/>
          </a:p>
        </p:txBody>
      </p:sp>
      <p:sp>
        <p:nvSpPr>
          <p:cNvPr id="36" name="Left Arrow 35"/>
          <p:cNvSpPr/>
          <p:nvPr/>
        </p:nvSpPr>
        <p:spPr>
          <a:xfrm rot="16200000">
            <a:off x="8441180" y="4629699"/>
            <a:ext cx="1774636" cy="476647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7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 few mm-scale systems…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208" y="2322285"/>
            <a:ext cx="1802681" cy="1647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84451" y="590731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B. </a:t>
            </a:r>
            <a:r>
              <a:rPr lang="en-US" sz="1100" dirty="0" err="1" smtClean="0"/>
              <a:t>Warneke</a:t>
            </a:r>
            <a:r>
              <a:rPr lang="en-US" sz="1100" dirty="0" smtClean="0"/>
              <a:t> ‘07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188240" y="1872170"/>
            <a:ext cx="205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The 1cc Computer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257" t="20529" r="10636" b="44339"/>
          <a:stretch/>
        </p:blipFill>
        <p:spPr>
          <a:xfrm>
            <a:off x="4363165" y="3497942"/>
            <a:ext cx="2344058" cy="2409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84887" y="4050441"/>
            <a:ext cx="1175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T. Nakagawa ‘08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4880128" y="3121352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Smart Dust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73" t="7712" r="12400" b="5857"/>
          <a:stretch/>
        </p:blipFill>
        <p:spPr>
          <a:xfrm>
            <a:off x="7913531" y="2083580"/>
            <a:ext cx="2873829" cy="17997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0874" y="3883352"/>
            <a:ext cx="9973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Y. </a:t>
            </a:r>
            <a:r>
              <a:rPr lang="en-US" sz="1100" dirty="0" err="1" smtClean="0"/>
              <a:t>Shapira</a:t>
            </a:r>
            <a:r>
              <a:rPr lang="en-US" sz="1100" dirty="0" smtClean="0"/>
              <a:t> ‘08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5674" y="1714248"/>
            <a:ext cx="13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+mj-lt"/>
              </a:rPr>
              <a:t>Smart Dew</a:t>
            </a:r>
            <a:endParaRPr lang="en-US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419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Seamless and transparent interaction between power-aware and power-oblivious chips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Facilitates integration with COTS chips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305" y="2594419"/>
            <a:ext cx="3629409" cy="3070480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07" t="229" r="5438" b="1"/>
          <a:stretch/>
        </p:blipFill>
        <p:spPr>
          <a:xfrm>
            <a:off x="2382326" y="2594419"/>
            <a:ext cx="3266210" cy="3070479"/>
          </a:xfrm>
          <a:prstGeom prst="round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6571" y="6176963"/>
            <a:ext cx="95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*No current COTS chip support </a:t>
            </a:r>
            <a:r>
              <a:rPr lang="en-US" dirty="0" err="1" smtClean="0">
                <a:solidFill>
                  <a:schemeClr val="accent5"/>
                </a:solidFill>
              </a:rPr>
              <a:t>MBus</a:t>
            </a:r>
            <a:r>
              <a:rPr lang="en-US" dirty="0" smtClean="0">
                <a:solidFill>
                  <a:schemeClr val="accent5"/>
                </a:solidFill>
              </a:rPr>
              <a:t>, these integrations leverage more traditional buses still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4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majority of interconnect research is focused on performance at the expense of power and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983228458"/>
              </p:ext>
            </p:extLst>
          </p:nvPr>
        </p:nvGraphicFramePr>
        <p:xfrm>
          <a:off x="1228039" y="2536426"/>
          <a:ext cx="3692769" cy="2610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49260" y="2351760"/>
            <a:ext cx="86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5 Gb/s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474531"/>
            <a:ext cx="92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115 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4503" y="5249685"/>
            <a:ext cx="1699845" cy="752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43.5 million times faster</a:t>
            </a:r>
            <a:endParaRPr lang="en-US" dirty="0">
              <a:latin typeface="Avenir Light"/>
              <a:cs typeface="Avenir Light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941804289"/>
              </p:ext>
            </p:extLst>
          </p:nvPr>
        </p:nvGraphicFramePr>
        <p:xfrm>
          <a:off x="5919511" y="2145994"/>
          <a:ext cx="4245035" cy="300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611043" y="3617166"/>
            <a:ext cx="11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22.8 MB/s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3395" y="2045122"/>
            <a:ext cx="117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31.5 GB/s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72817" y="5249685"/>
            <a:ext cx="1699845" cy="752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1,381</a:t>
            </a:r>
          </a:p>
          <a:p>
            <a:pPr algn="ctr"/>
            <a:r>
              <a:rPr lang="en-US" dirty="0" smtClean="0">
                <a:latin typeface="Avenir Light"/>
                <a:cs typeface="Avenir Light"/>
              </a:rPr>
              <a:t>times faster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2775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and Verilog at </a:t>
            </a:r>
            <a:r>
              <a:rPr lang="en-US" dirty="0" smtClean="0">
                <a:hlinkClick r:id="rId2"/>
              </a:rPr>
              <a:t>http://mbus.io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654839" y="1790402"/>
            <a:ext cx="8882322" cy="4748510"/>
            <a:chOff x="1591626" y="1952665"/>
            <a:chExt cx="8882322" cy="4748510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204490" y="3199688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8959912" y="3167889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552" b="1098"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376882" y="2143372"/>
              <a:ext cx="780795" cy="30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465297" y="2096836"/>
              <a:ext cx="996862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246476" y="2192847"/>
              <a:ext cx="832079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2959248" y="2282548"/>
              <a:ext cx="74168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9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9088132" y="4257454"/>
              <a:ext cx="1221496" cy="71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46" name="Straight Arrow Connector 45"/>
              <p:cNvCxnSpPr>
                <a:stCxn id="12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" name="Straight Arrow Connector 46"/>
              <p:cNvCxnSpPr>
                <a:stCxn id="14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41" name="Straight Arrow Connector 40"/>
              <p:cNvCxnSpPr>
                <a:stCxn id="46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Arrow Connector 41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" name="Straight Arrow Connector 43"/>
              <p:cNvCxnSpPr>
                <a:stCxn id="14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" name="Straight Arrow Connector 44"/>
              <p:cNvCxnSpPr>
                <a:stCxn id="12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" name="Group 22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6" name="Straight Arrow Connector 35"/>
              <p:cNvCxnSpPr>
                <a:stCxn id="14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" name="Straight Arrow Connector 36"/>
              <p:cNvCxnSpPr>
                <a:stCxn id="12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" name="Straight Arrow Connector 38"/>
              <p:cNvCxnSpPr>
                <a:stCxn id="20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086856" y="5304222"/>
              <a:ext cx="2029338" cy="1391020"/>
              <a:chOff x="1646245" y="4579603"/>
              <a:chExt cx="2029338" cy="1391020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1646245" y="5570513"/>
                <a:ext cx="2029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321340" y="5332230"/>
              <a:ext cx="1767663" cy="1363012"/>
              <a:chOff x="3880729" y="4607611"/>
              <a:chExt cx="1767663" cy="1363012"/>
            </a:xfrm>
          </p:grpSpPr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880729" y="5570513"/>
                <a:ext cx="1767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706260" y="4240451"/>
              <a:ext cx="106952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368671" y="5326148"/>
              <a:ext cx="1755609" cy="1375027"/>
              <a:chOff x="5928060" y="4601529"/>
              <a:chExt cx="1755609" cy="1375027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928060" y="5576446"/>
                <a:ext cx="1755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29" name="Picture 2" descr="http://mbus.io/static/img/MBus_inv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778" y="3267172"/>
              <a:ext cx="2042525" cy="148795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208478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-based smart dust now on display at the computer history museum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930808"/>
            <a:ext cx="2743200" cy="365125"/>
          </a:xfrm>
        </p:spPr>
        <p:txBody>
          <a:bodyPr/>
          <a:lstStyle/>
          <a:p>
            <a:fld id="{16921251-0339-4708-8E1E-EE6A5E4F5975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785"/>
          <a:stretch/>
        </p:blipFill>
        <p:spPr>
          <a:xfrm>
            <a:off x="3250839" y="2153965"/>
            <a:ext cx="3948452" cy="3538627"/>
          </a:xfrm>
          <a:prstGeom prst="round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200" y="2154501"/>
            <a:ext cx="4187089" cy="3538091"/>
          </a:xfrm>
          <a:prstGeom prst="round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25929" y="1733369"/>
            <a:ext cx="2540000" cy="4411481"/>
            <a:chOff x="325929" y="2352675"/>
            <a:chExt cx="2540000" cy="441148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929" y="2352675"/>
              <a:ext cx="2540000" cy="4368800"/>
            </a:xfrm>
            <a:prstGeom prst="round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929" y="5735456"/>
              <a:ext cx="2540000" cy="1028700"/>
            </a:xfrm>
            <a:prstGeom prst="roundRect">
              <a:avLst>
                <a:gd name="adj" fmla="val 665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Overhead and message length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3230" y="1825625"/>
            <a:ext cx="664554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9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per bit of </a:t>
            </a:r>
            <a:r>
              <a:rPr lang="en-US" dirty="0" err="1" smtClean="0"/>
              <a:t>goodput</a:t>
            </a:r>
            <a:r>
              <a:rPr lang="en-US" dirty="0" smtClean="0"/>
              <a:t> (useful data)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7292" y="1825625"/>
            <a:ext cx="719741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5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Draw Comparison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313" y="1825625"/>
            <a:ext cx="8733373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Goodput</a:t>
            </a:r>
            <a:r>
              <a:rPr lang="en-US" dirty="0" smtClean="0"/>
              <a:t> of parallel MBus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895" y="1825625"/>
            <a:ext cx="7436209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5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Saturating Transaction Rate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320" y="1825625"/>
            <a:ext cx="1031736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5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additional nodes does not have significant impact on MBus latency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49</a:t>
            </a:fld>
            <a:endParaRPr lang="en-US"/>
          </a:p>
        </p:txBody>
      </p:sp>
      <p:sp>
        <p:nvSpPr>
          <p:cNvPr id="28" name="Donut 27"/>
          <p:cNvSpPr/>
          <p:nvPr/>
        </p:nvSpPr>
        <p:spPr>
          <a:xfrm>
            <a:off x="1219201" y="2594968"/>
            <a:ext cx="3634154" cy="3634154"/>
          </a:xfrm>
          <a:prstGeom prst="donut">
            <a:avLst>
              <a:gd name="adj" fmla="val 2957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onut 28"/>
          <p:cNvSpPr/>
          <p:nvPr/>
        </p:nvSpPr>
        <p:spPr>
          <a:xfrm>
            <a:off x="838200" y="2204200"/>
            <a:ext cx="4386384" cy="4386384"/>
          </a:xfrm>
          <a:prstGeom prst="donut">
            <a:avLst>
              <a:gd name="adj" fmla="val 2450"/>
            </a:avLst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280142" y="1941529"/>
            <a:ext cx="1465384" cy="123959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Mediator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224218" y="3181122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79122" y="3694174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295190" y="5532768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34" name="Right Arrow 33"/>
          <p:cNvSpPr/>
          <p:nvPr/>
        </p:nvSpPr>
        <p:spPr>
          <a:xfrm rot="20700000">
            <a:off x="2229490" y="224529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20174427">
            <a:off x="2223939" y="2670314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3838296">
            <a:off x="4713260" y="3111737"/>
            <a:ext cx="219654" cy="263769"/>
          </a:xfrm>
          <a:prstGeom prst="rightArrow">
            <a:avLst>
              <a:gd name="adj1" fmla="val 38921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3136516">
            <a:off x="4275060" y="3153013"/>
            <a:ext cx="219654" cy="263769"/>
          </a:xfrm>
          <a:prstGeom prst="rightArrow">
            <a:avLst>
              <a:gd name="adj1" fmla="val 39504"/>
              <a:gd name="adj2" fmla="val 67461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11861" y="21616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33178" y="18520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Clock</a:t>
            </a: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49429" y="2228525"/>
            <a:ext cx="68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Medium"/>
                <a:cs typeface="Avenir Medium"/>
              </a:rPr>
              <a:t>Data</a:t>
            </a:r>
            <a:endParaRPr lang="en-US" dirty="0">
              <a:latin typeface="Avenir Medium"/>
              <a:cs typeface="Avenir Medium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101382" y="2413191"/>
            <a:ext cx="548047" cy="5539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001117" y="2050159"/>
            <a:ext cx="448030" cy="4528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215491" y="3597375"/>
            <a:ext cx="1465384" cy="12395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Medium"/>
                <a:cs typeface="Avenir Medium"/>
              </a:rPr>
              <a:t>MBus Member</a:t>
            </a:r>
            <a:endParaRPr lang="en-US" dirty="0">
              <a:latin typeface="Avenir Medium"/>
              <a:cs typeface="Avenir Medium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62003" y="4240450"/>
            <a:ext cx="4259724" cy="2333328"/>
            <a:chOff x="1201617" y="4240450"/>
            <a:chExt cx="4259724" cy="2333328"/>
          </a:xfrm>
        </p:grpSpPr>
        <p:sp>
          <p:nvSpPr>
            <p:cNvPr id="45" name="Right Arrow 44"/>
            <p:cNvSpPr/>
            <p:nvPr/>
          </p:nvSpPr>
          <p:spPr>
            <a:xfrm rot="7489163">
              <a:off x="4815190" y="5267618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 rot="7470471">
              <a:off x="5219630" y="5297907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1851371">
              <a:off x="2797528" y="5951106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ight Arrow 47"/>
            <p:cNvSpPr/>
            <p:nvPr/>
          </p:nvSpPr>
          <p:spPr>
            <a:xfrm rot="12244048">
              <a:off x="2763991" y="6310009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/>
            <p:cNvSpPr/>
            <p:nvPr/>
          </p:nvSpPr>
          <p:spPr>
            <a:xfrm rot="16200000">
              <a:off x="1223675" y="421839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ight Arrow 49"/>
            <p:cNvSpPr/>
            <p:nvPr/>
          </p:nvSpPr>
          <p:spPr>
            <a:xfrm rot="16200000">
              <a:off x="1605056" y="4224742"/>
              <a:ext cx="219654" cy="263769"/>
            </a:xfrm>
            <a:prstGeom prst="rightArrow">
              <a:avLst>
                <a:gd name="adj1" fmla="val 39504"/>
                <a:gd name="adj2" fmla="val 67461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Content Placeholder 2"/>
          <p:cNvSpPr>
            <a:spLocks noGrp="1"/>
          </p:cNvSpPr>
          <p:nvPr>
            <p:ph idx="1"/>
          </p:nvPr>
        </p:nvSpPr>
        <p:spPr>
          <a:xfrm>
            <a:off x="6623942" y="1825625"/>
            <a:ext cx="5321131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Recall: “shoot through”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7536412" y="2421025"/>
            <a:ext cx="3113415" cy="1239594"/>
            <a:chOff x="290631" y="3222396"/>
            <a:chExt cx="3113415" cy="1239594"/>
          </a:xfrm>
        </p:grpSpPr>
        <p:grpSp>
          <p:nvGrpSpPr>
            <p:cNvPr id="53" name="Group 52"/>
            <p:cNvGrpSpPr/>
            <p:nvPr/>
          </p:nvGrpSpPr>
          <p:grpSpPr>
            <a:xfrm>
              <a:off x="1304806" y="3222396"/>
              <a:ext cx="905935" cy="1239594"/>
              <a:chOff x="825029" y="2873941"/>
              <a:chExt cx="1131712" cy="1239594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837259" y="3243520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194741" y="2873941"/>
                <a:ext cx="0" cy="12395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194741" y="2873941"/>
                <a:ext cx="329259" cy="27134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182511" y="3842193"/>
                <a:ext cx="341489" cy="27134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1524000" y="3145282"/>
                <a:ext cx="0" cy="6969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1511770" y="3490149"/>
                <a:ext cx="44497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825029" y="3753402"/>
                <a:ext cx="3574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290631" y="3409136"/>
              <a:ext cx="102393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Avenir Light"/>
                  <a:cs typeface="Avenir Light"/>
                </a:rPr>
                <a:t>DATA_IN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163706" y="3669327"/>
              <a:ext cx="12403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Light"/>
                  <a:cs typeface="Avenir Light"/>
                </a:rPr>
                <a:t>DATA_OUT</a:t>
              </a:r>
              <a:endParaRPr lang="en-US" sz="1600" dirty="0">
                <a:latin typeface="Avenir Light"/>
                <a:cs typeface="Avenir Light"/>
              </a:endParaRPr>
            </a:p>
          </p:txBody>
        </p:sp>
      </p:grpSp>
      <p:sp>
        <p:nvSpPr>
          <p:cNvPr id="64" name="Oval 63"/>
          <p:cNvSpPr/>
          <p:nvPr/>
        </p:nvSpPr>
        <p:spPr>
          <a:xfrm>
            <a:off x="1156170" y="3549448"/>
            <a:ext cx="501967" cy="50196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sp>
        <p:nvSpPr>
          <p:cNvPr id="63" name="Oval 62"/>
          <p:cNvSpPr/>
          <p:nvPr/>
        </p:nvSpPr>
        <p:spPr>
          <a:xfrm>
            <a:off x="1158776" y="3563403"/>
            <a:ext cx="501967" cy="5019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US" sz="4000" b="1" dirty="0"/>
          </a:p>
        </p:txBody>
      </p:sp>
      <p:grpSp>
        <p:nvGrpSpPr>
          <p:cNvPr id="77" name="Group 76"/>
          <p:cNvGrpSpPr/>
          <p:nvPr/>
        </p:nvGrpSpPr>
        <p:grpSpPr>
          <a:xfrm>
            <a:off x="2970955" y="4628488"/>
            <a:ext cx="1304158" cy="1436514"/>
            <a:chOff x="2970955" y="4628488"/>
            <a:chExt cx="1304158" cy="1436514"/>
          </a:xfrm>
        </p:grpSpPr>
        <p:sp>
          <p:nvSpPr>
            <p:cNvPr id="68" name="TextBox 67"/>
            <p:cNvSpPr txBox="1"/>
            <p:nvPr/>
          </p:nvSpPr>
          <p:spPr>
            <a:xfrm>
              <a:off x="2970955" y="4628488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10 ns</a:t>
              </a:r>
              <a:endPara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70" name="Straight Arrow Connector 69"/>
            <p:cNvCxnSpPr>
              <a:stCxn id="68" idx="3"/>
            </p:cNvCxnSpPr>
            <p:nvPr/>
          </p:nvCxnSpPr>
          <p:spPr>
            <a:xfrm>
              <a:off x="3942696" y="4859321"/>
              <a:ext cx="332417" cy="504942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8" idx="2"/>
            </p:cNvCxnSpPr>
            <p:nvPr/>
          </p:nvCxnSpPr>
          <p:spPr>
            <a:xfrm flipH="1">
              <a:off x="3374297" y="5090153"/>
              <a:ext cx="82529" cy="974849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5754171" y="3765770"/>
            <a:ext cx="5698810" cy="2508715"/>
            <a:chOff x="5754171" y="3765770"/>
            <a:chExt cx="5698810" cy="2508715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4171" y="3765770"/>
              <a:ext cx="5698810" cy="2508715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174444" y="4467636"/>
              <a:ext cx="1253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~7 MHz</a:t>
              </a:r>
              <a:endPara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10428313" y="4784030"/>
              <a:ext cx="529587" cy="551109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8491783" y="2888843"/>
            <a:ext cx="971741" cy="1290526"/>
            <a:chOff x="3141385" y="3894261"/>
            <a:chExt cx="971741" cy="1290526"/>
          </a:xfrm>
        </p:grpSpPr>
        <p:sp>
          <p:nvSpPr>
            <p:cNvPr id="82" name="TextBox 81"/>
            <p:cNvSpPr txBox="1"/>
            <p:nvPr/>
          </p:nvSpPr>
          <p:spPr>
            <a:xfrm>
              <a:off x="3141385" y="4723122"/>
              <a:ext cx="9717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10 ns</a:t>
              </a:r>
              <a:endParaRPr 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flipV="1">
              <a:off x="3999779" y="4083099"/>
              <a:ext cx="101383" cy="715021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 flipV="1">
              <a:off x="3211934" y="3894261"/>
              <a:ext cx="103784" cy="876927"/>
            </a:xfrm>
            <a:prstGeom prst="straightConnector1">
              <a:avLst/>
            </a:prstGeom>
            <a:ln w="444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98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C 0.02227 -0.06389 0.04454 -0.12801 0.07696 -0.15347 C 0.10938 -0.17917 0.1612 -0.18588 0.19467 -0.15347 C 0.228 -0.1213 0.2681 -0.02431 0.27722 0.04051 C 0.28646 0.10509 0.26745 0.18588 0.24974 0.23449 C 0.23204 0.2831 0.20404 0.32222 0.17097 0.33241 C 0.1379 0.34259 0.08178 0.32986 0.05131 0.29537 C 0.02071 0.26065 -0.00742 0.15602 -0.01224 0.12477 " pathEditMode="relative" rAng="0" ptsTypes="AAAAAAAA">
                                      <p:cBhvr>
                                        <p:cTn id="12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C -0.00065 0.01204 -0.00078 0.02408 -0.00143 0.03635 C -0.00273 0.06737 -0.00195 0.04213 -0.00378 0.06343 C -0.00469 0.07385 -0.0056 0.08403 -0.00612 0.09445 C -0.00651 0.10047 -0.00677 0.10602 -0.00729 0.11181 C -0.00964 0.14028 -0.00664 0.13149 -0.01198 0.14468 C -0.01289 0.15116 -0.01315 0.15788 -0.01445 0.16389 C -0.01484 0.16598 -0.0151 0.16806 -0.01576 0.16968 C -0.01719 0.17454 -0.01823 0.17616 -0.02044 0.1794 C -0.02253 0.19051 -0.02005 0.18079 -0.02396 0.18913 C -0.02565 0.19306 -0.02721 0.197 -0.02878 0.20093 C -0.02943 0.20278 -0.03034 0.20463 -0.03112 0.20649 C -0.03229 0.20903 -0.03333 0.21204 -0.03464 0.21436 C -0.03568 0.21621 -0.03724 0.2169 -0.03841 0.21806 C -0.03906 0.21991 -0.03971 0.22223 -0.04063 0.22408 C -0.04258 0.22801 -0.04401 0.22871 -0.04662 0.23172 C -0.0474 0.23357 -0.04805 0.23565 -0.04909 0.2375 C -0.05091 0.24075 -0.05326 0.24329 -0.05495 0.24723 C -0.06003 0.2595 -0.05768 0.25556 -0.06068 0.26112 " pathEditMode="relative" rAng="0" ptsTypes="AAAAAAAAAAAAAAAAAAA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305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00162 C -0.00404 -0.00116 -0.00795 -0.00093 -0.01185 0.00023 C -0.01485 0.00093 -0.01732 0.00532 -0.02032 0.00602 C -0.02735 0.00764 -0.03451 0.00741 -0.04167 0.00787 C -0.04388 0.0088 -0.04597 0.00972 -0.04818 0.00972 C -0.06706 0.00972 -0.06315 0.01157 -0.07253 0.00602 C -0.07774 -0.00324 -0.07123 0.00787 -0.07787 -0.00162 C -0.07865 -0.00301 -0.07904 -0.00486 -0.07995 -0.00555 C -0.08203 -0.00741 -0.08646 -0.00926 -0.08646 -0.00903 C -0.09063 -0.02106 -0.08607 -0.01088 -0.0918 -0.01713 C -0.09271 -0.01805 -0.0931 -0.01991 -0.09388 -0.02106 C -0.09492 -0.02245 -0.0961 -0.02338 -0.09701 -0.025 C -0.09792 -0.02616 -0.09844 -0.02801 -0.09922 -0.0287 C -0.10013 -0.02986 -0.1013 -0.03009 -0.10248 -0.03055 C -0.10378 -0.03773 -0.10248 -0.03565 -0.10547 -0.03819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-125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4.81481E-6 C -0.0013 -0.02176 -0.00156 -0.01852 -0.00013 -0.04538 C -0.00013 -0.04653 0.00026 -0.04815 0.00078 -0.04931 C 0.00196 -0.05232 0.00339 -0.05487 0.00456 -0.05741 C 0.00521 -0.05903 0.00573 -0.06042 0.00651 -0.06158 C 0.00716 -0.0625 0.00782 -0.0632 0.00847 -0.06436 C 0.00912 -0.06575 0.00964 -0.06713 0.01029 -0.06852 C 0.01094 -0.06945 0.01172 -0.07014 0.01224 -0.07107 C 0.01289 -0.07246 0.01328 -0.07408 0.0142 -0.07524 C 0.01498 -0.07639 0.01706 -0.07778 0.01706 -0.07755 " pathEditMode="relative" rAng="0" ptsTypes="AAAAAAAAAA">
                                      <p:cBhvr>
                                        <p:cTn id="2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" y="-388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6" grpId="0" animBg="1"/>
      <p:bldP spid="37" grpId="0" animBg="1"/>
      <p:bldP spid="43" grpId="0" animBg="1"/>
      <p:bldP spid="64" grpId="0" animBg="1"/>
      <p:bldP spid="64" grpId="1" animBg="1"/>
      <p:bldP spid="63" grpId="0" animBg="1"/>
      <p:bldP spid="63" grpId="1" animBg="1"/>
      <p:bldP spid="63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where is the next class of computing?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4217" y="1774895"/>
            <a:ext cx="6465887" cy="494658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6200000">
            <a:off x="-280340" y="3765540"/>
            <a:ext cx="2366704" cy="583107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Size (mm</a:t>
            </a:r>
            <a:r>
              <a:rPr lang="en-US" sz="1400" baseline="30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  <a:r>
              <a:rPr lang="en-US" sz="1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  <a:endParaRPr lang="en-US" sz="1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95203" y="6143701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Graphic originally from Dennis Sylvester</a:t>
            </a:r>
            <a:endParaRPr lang="en-US" sz="900" dirty="0">
              <a:solidFill>
                <a:schemeClr val="accent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1"/>
            </p:custDataLst>
          </p:nvPr>
        </p:nvSpPr>
        <p:spPr>
          <a:xfrm>
            <a:off x="3986911" y="5672682"/>
            <a:ext cx="1187179" cy="26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Smartphone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00" r="3600"/>
          <a:stretch>
            <a:fillRect/>
          </a:stretch>
        </p:blipFill>
        <p:spPr bwMode="auto">
          <a:xfrm>
            <a:off x="1723380" y="3357800"/>
            <a:ext cx="1249244" cy="1071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>
            <p:custDataLst>
              <p:tags r:id="rId3"/>
            </p:custDataLst>
          </p:nvPr>
        </p:nvCxnSpPr>
        <p:spPr>
          <a:xfrm rot="5400000" flipH="1" flipV="1">
            <a:off x="2121343" y="3354856"/>
            <a:ext cx="565323" cy="11306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>
            <p:custDataLst>
              <p:tags r:id="rId4"/>
            </p:custDataLst>
          </p:nvPr>
        </p:nvSpPr>
        <p:spPr>
          <a:xfrm>
            <a:off x="1612552" y="4399891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Company</a:t>
            </a:r>
          </a:p>
        </p:txBody>
      </p:sp>
      <p:sp>
        <p:nvSpPr>
          <p:cNvPr id="15" name="TextBox 14"/>
          <p:cNvSpPr txBox="1"/>
          <p:nvPr>
            <p:custDataLst>
              <p:tags r:id="rId5"/>
            </p:custDataLst>
          </p:nvPr>
        </p:nvSpPr>
        <p:spPr>
          <a:xfrm>
            <a:off x="4156508" y="3637518"/>
            <a:ext cx="1187179" cy="2646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400" b="1" dirty="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Laptop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550" y="3851462"/>
            <a:ext cx="818540" cy="75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>
            <p:custDataLst>
              <p:tags r:id="rId7"/>
            </p:custDataLst>
          </p:nvPr>
        </p:nvSpPr>
        <p:spPr>
          <a:xfrm>
            <a:off x="5012212" y="3945243"/>
            <a:ext cx="1130647" cy="36317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Professional</a:t>
            </a:r>
          </a:p>
        </p:txBody>
      </p:sp>
      <p:cxnSp>
        <p:nvCxnSpPr>
          <p:cNvPr id="19" name="Straight Connector 18"/>
          <p:cNvCxnSpPr/>
          <p:nvPr>
            <p:custDataLst>
              <p:tags r:id="rId8"/>
            </p:custDataLst>
          </p:nvPr>
        </p:nvCxnSpPr>
        <p:spPr>
          <a:xfrm flipV="1">
            <a:off x="4262506" y="4428971"/>
            <a:ext cx="176664" cy="16959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>
            <p:custDataLst>
              <p:tags r:id="rId9"/>
            </p:custDataLst>
          </p:nvPr>
        </p:nvCxnSpPr>
        <p:spPr>
          <a:xfrm flipV="1">
            <a:off x="3082393" y="3354856"/>
            <a:ext cx="395726" cy="282662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>
            <p:custDataLst>
              <p:tags r:id="rId10"/>
            </p:custDataLst>
          </p:nvPr>
        </p:nvSpPr>
        <p:spPr>
          <a:xfrm>
            <a:off x="4040452" y="2759863"/>
            <a:ext cx="1130647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Engineer</a:t>
            </a:r>
          </a:p>
        </p:txBody>
      </p:sp>
      <p:pic>
        <p:nvPicPr>
          <p:cNvPr id="23" name="Picture 6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7"/>
          <a:srcRect/>
          <a:stretch>
            <a:fillRect/>
          </a:stretch>
        </p:blipFill>
        <p:spPr bwMode="auto">
          <a:xfrm>
            <a:off x="3471787" y="2559631"/>
            <a:ext cx="627863" cy="117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5" name="Straight Connector 24"/>
          <p:cNvCxnSpPr/>
          <p:nvPr>
            <p:custDataLst>
              <p:tags r:id="rId12"/>
            </p:custDataLst>
          </p:nvPr>
        </p:nvCxnSpPr>
        <p:spPr>
          <a:xfrm rot="5400000" flipH="1" flipV="1">
            <a:off x="3393321" y="4231107"/>
            <a:ext cx="339194" cy="16959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>
            <p:custDataLst>
              <p:tags r:id="rId13"/>
            </p:custDataLst>
          </p:nvPr>
        </p:nvSpPr>
        <p:spPr>
          <a:xfrm>
            <a:off x="2630133" y="5096312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Family</a:t>
            </a:r>
          </a:p>
        </p:txBody>
      </p:sp>
      <p:pic>
        <p:nvPicPr>
          <p:cNvPr id="27" name="Picture 9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/>
          <a:srcRect/>
          <a:stretch>
            <a:fillRect/>
          </a:stretch>
        </p:blipFill>
        <p:spPr bwMode="auto">
          <a:xfrm>
            <a:off x="2895778" y="4544951"/>
            <a:ext cx="789097" cy="531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Connector 28"/>
          <p:cNvCxnSpPr/>
          <p:nvPr>
            <p:custDataLst>
              <p:tags r:id="rId15"/>
            </p:custDataLst>
          </p:nvPr>
        </p:nvCxnSpPr>
        <p:spPr>
          <a:xfrm flipV="1">
            <a:off x="1895214" y="2506871"/>
            <a:ext cx="339194" cy="113065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>
            <p:custDataLst>
              <p:tags r:id="rId16"/>
            </p:custDataLst>
          </p:nvPr>
        </p:nvSpPr>
        <p:spPr>
          <a:xfrm>
            <a:off x="3053419" y="2111144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Enterprise</a:t>
            </a:r>
          </a:p>
        </p:txBody>
      </p:sp>
      <p:pic>
        <p:nvPicPr>
          <p:cNvPr id="31" name="Picture 2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4811" y="1885015"/>
            <a:ext cx="1074115" cy="81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Straight Connector 32"/>
          <p:cNvCxnSpPr/>
          <p:nvPr>
            <p:custDataLst>
              <p:tags r:id="rId18"/>
            </p:custDataLst>
          </p:nvPr>
        </p:nvCxnSpPr>
        <p:spPr>
          <a:xfrm rot="5400000" flipH="1" flipV="1">
            <a:off x="4665299" y="5107359"/>
            <a:ext cx="169597" cy="169597"/>
          </a:xfrm>
          <a:prstGeom prst="line">
            <a:avLst/>
          </a:prstGeom>
          <a:ln w="476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>
            <p:custDataLst>
              <p:tags r:id="rId19"/>
            </p:custDataLst>
          </p:nvPr>
        </p:nvSpPr>
        <p:spPr>
          <a:xfrm>
            <a:off x="3638396" y="5639318"/>
            <a:ext cx="1413309" cy="22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ctr" hangingPunct="0">
              <a:lnSpc>
                <a:spcPct val="80000"/>
              </a:lnSpc>
              <a:spcBef>
                <a:spcPct val="50000"/>
              </a:spcBef>
              <a:buClr>
                <a:srgbClr val="FFFFFF"/>
              </a:buClr>
              <a:buSzPct val="125000"/>
              <a:buFont typeface="Wingdings" pitchFamily="2" charset="2"/>
              <a:buNone/>
              <a:defRPr/>
            </a:pPr>
            <a:r>
              <a:rPr lang="en-US" sz="1100" b="1" dirty="0">
                <a:solidFill>
                  <a:schemeClr val="accent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 per person</a:t>
            </a:r>
          </a:p>
        </p:txBody>
      </p:sp>
      <p:pic>
        <p:nvPicPr>
          <p:cNvPr id="35" name="Picture 11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30"/>
          <a:srcRect/>
          <a:stretch>
            <a:fillRect/>
          </a:stretch>
        </p:blipFill>
        <p:spPr bwMode="auto">
          <a:xfrm>
            <a:off x="4020092" y="5167300"/>
            <a:ext cx="814804" cy="548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" name="Group 43"/>
          <p:cNvGrpSpPr/>
          <p:nvPr/>
        </p:nvGrpSpPr>
        <p:grpSpPr>
          <a:xfrm>
            <a:off x="5456753" y="3852017"/>
            <a:ext cx="3571133" cy="2040992"/>
            <a:chOff x="5456753" y="3852017"/>
            <a:chExt cx="3571133" cy="2040992"/>
          </a:xfrm>
        </p:grpSpPr>
        <p:cxnSp>
          <p:nvCxnSpPr>
            <p:cNvPr id="36" name="Straight Connector 35"/>
            <p:cNvCxnSpPr/>
            <p:nvPr>
              <p:custDataLst>
                <p:tags r:id="rId21"/>
              </p:custDataLst>
            </p:nvPr>
          </p:nvCxnSpPr>
          <p:spPr>
            <a:xfrm flipV="1">
              <a:off x="5456753" y="4746404"/>
              <a:ext cx="1620592" cy="840304"/>
            </a:xfrm>
            <a:prstGeom prst="line">
              <a:avLst/>
            </a:prstGeom>
            <a:ln w="47625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>
              <p:custDataLst>
                <p:tags r:id="rId22"/>
              </p:custDataLst>
            </p:nvPr>
          </p:nvSpPr>
          <p:spPr>
            <a:xfrm>
              <a:off x="6195204" y="5209745"/>
              <a:ext cx="2832682" cy="683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ctr" hangingPunct="0">
                <a:lnSpc>
                  <a:spcPct val="80000"/>
                </a:lnSpc>
                <a:spcBef>
                  <a:spcPct val="50000"/>
                </a:spcBef>
                <a:buClr>
                  <a:srgbClr val="FFFFFF"/>
                </a:buClr>
                <a:buSzPct val="125000"/>
                <a:buFont typeface="Wingdings" pitchFamily="2" charset="2"/>
                <a:buNone/>
                <a:defRPr/>
              </a:pPr>
              <a:r>
                <a:rPr lang="en-US" sz="2400" b="1" dirty="0" smtClean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100 </a:t>
              </a:r>
              <a:r>
                <a:rPr lang="en-US" sz="2400" b="1" dirty="0">
                  <a:solidFill>
                    <a:schemeClr val="accent2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– 1000’s per person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60750" y="3852017"/>
              <a:ext cx="724878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/>
                <a:t>?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1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low-hanging fruit…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3507" cy="4351338"/>
          </a:xfrm>
        </p:spPr>
        <p:txBody>
          <a:bodyPr/>
          <a:lstStyle/>
          <a:p>
            <a:r>
              <a:rPr lang="en-US" dirty="0" smtClean="0"/>
              <a:t>Full Duplex is trivial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03" y="2650006"/>
            <a:ext cx="3747190" cy="341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005" y="2650005"/>
            <a:ext cx="3747190" cy="341550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387410" y="1825625"/>
            <a:ext cx="52535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“Selectively parallel”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8075054" y="4456090"/>
            <a:ext cx="1609859" cy="991673"/>
          </a:xfrm>
          <a:custGeom>
            <a:avLst/>
            <a:gdLst>
              <a:gd name="connsiteX0" fmla="*/ 1571222 w 1571222"/>
              <a:gd name="connsiteY0" fmla="*/ 0 h 1223493"/>
              <a:gd name="connsiteX1" fmla="*/ 875763 w 1571222"/>
              <a:gd name="connsiteY1" fmla="*/ 811369 h 1223493"/>
              <a:gd name="connsiteX2" fmla="*/ 0 w 1571222"/>
              <a:gd name="connsiteY2" fmla="*/ 1223493 h 122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222" h="1223493">
                <a:moveTo>
                  <a:pt x="1571222" y="0"/>
                </a:moveTo>
                <a:cubicBezTo>
                  <a:pt x="1354427" y="303727"/>
                  <a:pt x="1137633" y="607454"/>
                  <a:pt x="875763" y="811369"/>
                </a:cubicBezTo>
                <a:cubicBezTo>
                  <a:pt x="613893" y="1015284"/>
                  <a:pt x="186744" y="1202028"/>
                  <a:pt x="0" y="1223493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956998" y="4333519"/>
            <a:ext cx="1609859" cy="991673"/>
          </a:xfrm>
          <a:custGeom>
            <a:avLst/>
            <a:gdLst>
              <a:gd name="connsiteX0" fmla="*/ 1571222 w 1571222"/>
              <a:gd name="connsiteY0" fmla="*/ 0 h 1223493"/>
              <a:gd name="connsiteX1" fmla="*/ 875763 w 1571222"/>
              <a:gd name="connsiteY1" fmla="*/ 811369 h 1223493"/>
              <a:gd name="connsiteX2" fmla="*/ 0 w 1571222"/>
              <a:gd name="connsiteY2" fmla="*/ 1223493 h 1223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1222" h="1223493">
                <a:moveTo>
                  <a:pt x="1571222" y="0"/>
                </a:moveTo>
                <a:cubicBezTo>
                  <a:pt x="1354427" y="303727"/>
                  <a:pt x="1137633" y="607454"/>
                  <a:pt x="875763" y="811369"/>
                </a:cubicBezTo>
                <a:cubicBezTo>
                  <a:pt x="613893" y="1015284"/>
                  <a:pt x="186744" y="1202028"/>
                  <a:pt x="0" y="1223493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7852547" y="3812146"/>
            <a:ext cx="1677819" cy="1493950"/>
          </a:xfrm>
          <a:custGeom>
            <a:avLst/>
            <a:gdLst>
              <a:gd name="connsiteX0" fmla="*/ 29323 w 1677819"/>
              <a:gd name="connsiteY0" fmla="*/ 1493950 h 1493950"/>
              <a:gd name="connsiteX1" fmla="*/ 222507 w 1677819"/>
              <a:gd name="connsiteY1" fmla="*/ 386367 h 1493950"/>
              <a:gd name="connsiteX2" fmla="*/ 1677819 w 1677819"/>
              <a:gd name="connsiteY2" fmla="*/ 0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819" h="1493950">
                <a:moveTo>
                  <a:pt x="29323" y="1493950"/>
                </a:moveTo>
                <a:cubicBezTo>
                  <a:pt x="-11460" y="1064654"/>
                  <a:pt x="-52242" y="635359"/>
                  <a:pt x="222507" y="386367"/>
                </a:cubicBezTo>
                <a:cubicBezTo>
                  <a:pt x="497256" y="137375"/>
                  <a:pt x="1677819" y="0"/>
                  <a:pt x="1677819" y="0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006253" y="4043966"/>
            <a:ext cx="1504681" cy="1262130"/>
          </a:xfrm>
          <a:custGeom>
            <a:avLst/>
            <a:gdLst>
              <a:gd name="connsiteX0" fmla="*/ 29323 w 1677819"/>
              <a:gd name="connsiteY0" fmla="*/ 1493950 h 1493950"/>
              <a:gd name="connsiteX1" fmla="*/ 222507 w 1677819"/>
              <a:gd name="connsiteY1" fmla="*/ 386367 h 1493950"/>
              <a:gd name="connsiteX2" fmla="*/ 1677819 w 1677819"/>
              <a:gd name="connsiteY2" fmla="*/ 0 h 149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7819" h="1493950">
                <a:moveTo>
                  <a:pt x="29323" y="1493950"/>
                </a:moveTo>
                <a:cubicBezTo>
                  <a:pt x="-11460" y="1064654"/>
                  <a:pt x="-52242" y="635359"/>
                  <a:pt x="222507" y="386367"/>
                </a:cubicBezTo>
                <a:cubicBezTo>
                  <a:pt x="497256" y="137375"/>
                  <a:pt x="1677819" y="0"/>
                  <a:pt x="1677819" y="0"/>
                </a:cubicBezTo>
              </a:path>
            </a:pathLst>
          </a:custGeom>
          <a:noFill/>
          <a:ln w="47625">
            <a:solidFill>
              <a:schemeClr val="accent4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Arbitration Detail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39572"/>
            <a:ext cx="10515600" cy="4050920"/>
          </a:xfrm>
          <a:solidFill>
            <a:schemeClr val="tx1">
              <a:lumMod val="95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Interjection Detail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950" y="1415048"/>
            <a:ext cx="7912100" cy="5216942"/>
          </a:xfrm>
          <a:solidFill>
            <a:schemeClr val="tx1">
              <a:lumMod val="95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Tertiary node power-on request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400300"/>
            <a:ext cx="10503959" cy="2222500"/>
          </a:xfrm>
          <a:solidFill>
            <a:schemeClr val="tx1">
              <a:lumMod val="95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Power Domains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4389" y="1315476"/>
            <a:ext cx="7723222" cy="5441857"/>
          </a:xfrm>
          <a:solidFill>
            <a:schemeClr val="tx1">
              <a:lumMod val="50000"/>
            </a:schemeClr>
          </a:solidFill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9200" y="1867694"/>
            <a:ext cx="7213600" cy="4267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0466" y="3447327"/>
            <a:ext cx="1530444" cy="1530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79" t="18622" r="22539" b="29913"/>
          <a:stretch/>
        </p:blipFill>
        <p:spPr>
          <a:xfrm>
            <a:off x="9238597" y="1727294"/>
            <a:ext cx="1965719" cy="95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 is the missing interconnect that enables the mm-scale computing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6</a:t>
            </a:fld>
            <a:endParaRPr lang="en-US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8200" y="1690688"/>
            <a:ext cx="10515600" cy="481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22.6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pJ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/ bit / chip, &lt; 10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pW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standby /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Single-ended (push-pull)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Low, fixed wire count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Multi-master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Power-aware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Implemented in over a dozen (and growing) mm-scale </a:t>
            </a:r>
            <a:r>
              <a:rPr lang="en-US" b="1" dirty="0" smtClean="0">
                <a:solidFill>
                  <a:schemeClr val="accent4"/>
                </a:solidFill>
              </a:rPr>
              <a:t>chips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CPU, Radio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Flash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Temperature, Pressure, Imager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To make half a dozen (and growing) mm-scale </a:t>
            </a:r>
            <a:r>
              <a:rPr lang="en-US" b="1" dirty="0" smtClean="0">
                <a:solidFill>
                  <a:schemeClr val="accent4"/>
                </a:solidFill>
              </a:rPr>
              <a:t>systems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467" y="3227344"/>
            <a:ext cx="1395981" cy="1044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347" t="14750" r="26907" b="40156"/>
          <a:stretch/>
        </p:blipFill>
        <p:spPr>
          <a:xfrm>
            <a:off x="8515192" y="4542971"/>
            <a:ext cx="3676807" cy="2315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0000">
            <a:off x="10404735" y="2162897"/>
            <a:ext cx="1717920" cy="15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Modularity is </a:t>
            </a:r>
            <a:r>
              <a:rPr lang="en-US" smtClean="0"/>
              <a:t>key for </a:t>
            </a:r>
            <a:r>
              <a:rPr lang="en-US" dirty="0" smtClean="0"/>
              <a:t>fast, iterative design, but was previously absent </a:t>
            </a:r>
            <a:r>
              <a:rPr lang="en-US" smtClean="0"/>
              <a:t>from mm-scale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7765593"/>
            <a:ext cx="2743200" cy="365125"/>
          </a:xfrm>
        </p:spPr>
        <p:txBody>
          <a:bodyPr/>
          <a:lstStyle/>
          <a:p>
            <a:fld id="{F5208848-59C2-4C9A-B113-9A8E3BBF714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42709" cy="4351338"/>
          </a:xfrm>
        </p:spPr>
        <p:txBody>
          <a:bodyPr/>
          <a:lstStyle/>
          <a:p>
            <a:r>
              <a:rPr lang="en-US" dirty="0" smtClean="0"/>
              <a:t>Phoenix 2008:</a:t>
            </a:r>
          </a:p>
          <a:p>
            <a:pPr lvl="1"/>
            <a:r>
              <a:rPr lang="en-US" dirty="0" smtClean="0"/>
              <a:t>World’s lowest power computer</a:t>
            </a:r>
          </a:p>
          <a:p>
            <a:pPr lvl="1"/>
            <a:r>
              <a:rPr lang="en-US" dirty="0" smtClean="0"/>
              <a:t>Basically a </a:t>
            </a:r>
            <a:r>
              <a:rPr lang="en-US" dirty="0" smtClean="0">
                <a:solidFill>
                  <a:schemeClr val="accent4"/>
                </a:solidFill>
              </a:rPr>
              <a:t>temperature sensor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362" y="3225269"/>
            <a:ext cx="3092161" cy="2988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86307" y="6250371"/>
            <a:ext cx="502227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50" dirty="0" smtClean="0">
                <a:hlinkClick r:id="rId4"/>
              </a:rPr>
              <a:t>The Phoenix Processor: A 30pW Platform for Sensor Applications</a:t>
            </a:r>
            <a:r>
              <a:rPr lang="en-US" sz="1050" dirty="0" smtClean="0"/>
              <a:t>, </a:t>
            </a:r>
            <a:r>
              <a:rPr lang="en-US" altLang="en-US" sz="1050" dirty="0" err="1"/>
              <a:t>Mingoo</a:t>
            </a:r>
            <a:r>
              <a:rPr lang="en-US" altLang="en-US" sz="1050" dirty="0"/>
              <a:t> </a:t>
            </a:r>
            <a:r>
              <a:rPr lang="en-US" altLang="en-US" sz="1050" dirty="0" err="1"/>
              <a:t>Seok</a:t>
            </a:r>
            <a:r>
              <a:rPr lang="en-US" altLang="en-US" sz="1050" dirty="0"/>
              <a:t>, Scott Hanson, Yu-</a:t>
            </a:r>
            <a:r>
              <a:rPr lang="en-US" altLang="en-US" sz="1050" dirty="0" err="1"/>
              <a:t>Shiang</a:t>
            </a:r>
            <a:r>
              <a:rPr lang="en-US" altLang="en-US" sz="1050" dirty="0"/>
              <a:t> Lin, </a:t>
            </a:r>
            <a:r>
              <a:rPr lang="en-US" altLang="en-US" sz="1050" dirty="0" err="1"/>
              <a:t>Zhiyoong</a:t>
            </a:r>
            <a:r>
              <a:rPr lang="en-US" altLang="en-US" sz="1050" dirty="0"/>
              <a:t> Foo, </a:t>
            </a:r>
            <a:r>
              <a:rPr lang="en-US" altLang="en-US" sz="1050" dirty="0" err="1"/>
              <a:t>Daeyeon</a:t>
            </a:r>
            <a:r>
              <a:rPr lang="en-US" altLang="en-US" sz="1050" dirty="0"/>
              <a:t> Kim, </a:t>
            </a:r>
            <a:r>
              <a:rPr lang="en-US" altLang="en-US" sz="1050" dirty="0" err="1"/>
              <a:t>Yoonmyung</a:t>
            </a:r>
            <a:r>
              <a:rPr lang="en-US" altLang="en-US" sz="1050" dirty="0"/>
              <a:t> Lee, </a:t>
            </a:r>
            <a:r>
              <a:rPr lang="en-US" altLang="en-US" sz="1050" dirty="0" err="1"/>
              <a:t>Nurrachman</a:t>
            </a:r>
            <a:r>
              <a:rPr lang="en-US" altLang="en-US" sz="1050" dirty="0"/>
              <a:t> Liu, Dennis Sylvester, David </a:t>
            </a:r>
            <a:r>
              <a:rPr lang="en-US" altLang="en-US" sz="1050" dirty="0" err="1"/>
              <a:t>Blaauw</a:t>
            </a:r>
            <a:r>
              <a:rPr lang="en-US" altLang="en-US" sz="1050" dirty="0"/>
              <a:t> </a:t>
            </a:r>
            <a:r>
              <a:rPr lang="en-US" sz="1050" dirty="0" smtClean="0"/>
              <a:t>, VLSI ‘08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33271" y="6213667"/>
            <a:ext cx="54262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A Cubic-Millimeter Energy-Autonomous Wireless </a:t>
            </a:r>
            <a:r>
              <a:rPr lang="en-US" sz="1000" dirty="0" smtClean="0">
                <a:hlinkClick r:id="rId5"/>
              </a:rPr>
              <a:t>Intraocular </a:t>
            </a:r>
            <a:r>
              <a:rPr lang="en-US" sz="1000" dirty="0">
                <a:hlinkClick r:id="rId5"/>
              </a:rPr>
              <a:t>Pressure </a:t>
            </a:r>
            <a:r>
              <a:rPr lang="en-US" sz="1000" dirty="0" smtClean="0">
                <a:hlinkClick r:id="rId5"/>
              </a:rPr>
              <a:t>Monitor</a:t>
            </a:r>
            <a:r>
              <a:rPr lang="en-US" sz="1000" dirty="0"/>
              <a:t>, Gregory Chen, Hassan </a:t>
            </a:r>
            <a:r>
              <a:rPr lang="en-US" sz="1000" dirty="0" err="1"/>
              <a:t>Ghaed</a:t>
            </a:r>
            <a:r>
              <a:rPr lang="en-US" sz="1000" dirty="0"/>
              <a:t>, </a:t>
            </a:r>
            <a:r>
              <a:rPr lang="en-US" sz="1000" dirty="0" err="1"/>
              <a:t>Razi-ul</a:t>
            </a:r>
            <a:r>
              <a:rPr lang="en-US" sz="1000" dirty="0"/>
              <a:t> </a:t>
            </a:r>
            <a:r>
              <a:rPr lang="en-US" sz="1000" dirty="0" err="1"/>
              <a:t>Haque</a:t>
            </a:r>
            <a:r>
              <a:rPr lang="en-US" sz="1000" dirty="0"/>
              <a:t>, Michael </a:t>
            </a:r>
            <a:r>
              <a:rPr lang="en-US" sz="1000" dirty="0" err="1"/>
              <a:t>Wieckowski</a:t>
            </a:r>
            <a:r>
              <a:rPr lang="en-US" sz="1000" dirty="0"/>
              <a:t>, </a:t>
            </a:r>
            <a:r>
              <a:rPr lang="en-US" sz="1000" dirty="0" err="1"/>
              <a:t>Yejoong</a:t>
            </a:r>
            <a:r>
              <a:rPr lang="en-US" sz="1000" dirty="0"/>
              <a:t> Kim, </a:t>
            </a:r>
            <a:r>
              <a:rPr lang="en-US" sz="1000" dirty="0" err="1"/>
              <a:t>Gyouho</a:t>
            </a:r>
            <a:r>
              <a:rPr lang="en-US" sz="1000" dirty="0"/>
              <a:t> Kim, David Fick, </a:t>
            </a:r>
            <a:r>
              <a:rPr lang="en-US" sz="1000" dirty="0" err="1"/>
              <a:t>Daeyeon</a:t>
            </a:r>
            <a:r>
              <a:rPr lang="en-US" sz="1000" dirty="0"/>
              <a:t> Kim, </a:t>
            </a:r>
            <a:r>
              <a:rPr lang="en-US" sz="1000" dirty="0" err="1"/>
              <a:t>Mingoo</a:t>
            </a:r>
            <a:r>
              <a:rPr lang="en-US" sz="1000" dirty="0"/>
              <a:t> </a:t>
            </a:r>
            <a:r>
              <a:rPr lang="en-US" sz="1000" dirty="0" err="1"/>
              <a:t>Seok</a:t>
            </a:r>
            <a:r>
              <a:rPr lang="en-US" sz="1000" dirty="0"/>
              <a:t>, </a:t>
            </a:r>
            <a:r>
              <a:rPr lang="en-US" sz="1000" dirty="0" err="1"/>
              <a:t>Kensall</a:t>
            </a:r>
            <a:r>
              <a:rPr lang="en-US" sz="1000" dirty="0"/>
              <a:t> Wise, David </a:t>
            </a:r>
            <a:r>
              <a:rPr lang="en-US" sz="1000" dirty="0" err="1"/>
              <a:t>Blaauw</a:t>
            </a:r>
            <a:r>
              <a:rPr lang="en-US" sz="1000" dirty="0"/>
              <a:t>, Dennis Sylvester, </a:t>
            </a:r>
            <a:r>
              <a:rPr lang="en-US" sz="1000" dirty="0" smtClean="0"/>
              <a:t>ISSCC ‘11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" b="1"/>
          <a:stretch/>
        </p:blipFill>
        <p:spPr>
          <a:xfrm>
            <a:off x="9273035" y="3060409"/>
            <a:ext cx="2080766" cy="31165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1785" t="1907"/>
          <a:stretch/>
        </p:blipFill>
        <p:spPr>
          <a:xfrm>
            <a:off x="7127536" y="3833471"/>
            <a:ext cx="2836258" cy="1881232"/>
          </a:xfrm>
          <a:prstGeom prst="round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433271" y="1825625"/>
            <a:ext cx="57427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Intraocular Pressure 2011:</a:t>
            </a:r>
          </a:p>
          <a:p>
            <a:pPr lvl="1"/>
            <a:r>
              <a:rPr lang="en-US" dirty="0" smtClean="0"/>
              <a:t>Collaboration for glaucoma health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4"/>
                </a:solidFill>
              </a:rPr>
              <a:t>pressure sensor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8895" y="1508124"/>
            <a:ext cx="11396849" cy="5349876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9586" y="2913704"/>
            <a:ext cx="11572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From mm-scale temperature sensor to mm-scale pressure sensor took </a:t>
            </a:r>
            <a:r>
              <a:rPr lang="en-US" sz="4800" i="1" dirty="0" smtClean="0">
                <a:solidFill>
                  <a:srgbClr val="FF0000"/>
                </a:solidFill>
              </a:rPr>
              <a:t>3 years</a:t>
            </a:r>
            <a:endParaRPr lang="en-US" sz="48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 enables a modular, </a:t>
            </a:r>
            <a:r>
              <a:rPr lang="en-US" dirty="0" err="1" smtClean="0"/>
              <a:t>composable</a:t>
            </a:r>
            <a:r>
              <a:rPr lang="en-US" dirty="0" smtClean="0"/>
              <a:t> ecosystem of mm-scale components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91626" y="1952665"/>
            <a:ext cx="8882322" cy="4748510"/>
            <a:chOff x="1591626" y="1952665"/>
            <a:chExt cx="8882322" cy="474851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204490" y="3199688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959912" y="3167889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552" b="1098"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376882" y="2143372"/>
              <a:ext cx="780795" cy="30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465297" y="2096836"/>
              <a:ext cx="996862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246476" y="2192847"/>
              <a:ext cx="832079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248" y="2282548"/>
              <a:ext cx="74168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088132" y="4257454"/>
              <a:ext cx="1221496" cy="71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19" name="Straight Arrow Connector 18"/>
              <p:cNvCxnSpPr>
                <a:stCxn id="8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0" name="Straight Arrow Connector 19"/>
              <p:cNvCxnSpPr>
                <a:stCxn id="10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25" name="Straight Arrow Connector 24"/>
              <p:cNvCxnSpPr>
                <a:stCxn id="42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Straight Arrow Connector 27"/>
              <p:cNvCxnSpPr>
                <a:stCxn id="10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" name="Straight Arrow Connector 28"/>
              <p:cNvCxnSpPr>
                <a:stCxn id="8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0" name="Group 29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1" name="Straight Arrow Connector 30"/>
              <p:cNvCxnSpPr>
                <a:stCxn id="10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" name="Straight Arrow Connector 31"/>
              <p:cNvCxnSpPr>
                <a:stCxn id="8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" name="Straight Arrow Connector 33"/>
              <p:cNvCxnSpPr>
                <a:stCxn id="16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6" name="Group 35"/>
            <p:cNvGrpSpPr/>
            <p:nvPr/>
          </p:nvGrpSpPr>
          <p:grpSpPr>
            <a:xfrm>
              <a:off x="3086856" y="5304222"/>
              <a:ext cx="2029338" cy="1391020"/>
              <a:chOff x="1646245" y="4579603"/>
              <a:chExt cx="2029338" cy="139102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646245" y="5570513"/>
                <a:ext cx="2029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321340" y="5332230"/>
              <a:ext cx="1767663" cy="1363012"/>
              <a:chOff x="3880729" y="4607611"/>
              <a:chExt cx="1767663" cy="1363012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3880729" y="5570513"/>
                <a:ext cx="1767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706260" y="4240451"/>
              <a:ext cx="106952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68671" y="5326148"/>
              <a:ext cx="1755609" cy="1375027"/>
              <a:chOff x="5928060" y="4601529"/>
              <a:chExt cx="1755609" cy="1375027"/>
            </a:xfrm>
          </p:grpSpPr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5928060" y="5576446"/>
                <a:ext cx="1755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6146" name="Picture 2" descr="http://mbus.io/static/img/MBus_inv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778" y="3267172"/>
              <a:ext cx="2042525" cy="148795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</p:spPr>
        </p:pic>
      </p:grpSp>
      <p:sp>
        <p:nvSpPr>
          <p:cNvPr id="58" name="TextBox 57"/>
          <p:cNvSpPr txBox="1"/>
          <p:nvPr/>
        </p:nvSpPr>
        <p:spPr>
          <a:xfrm>
            <a:off x="9625871" y="1847038"/>
            <a:ext cx="2425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From temperature sensor to pressure sensor:</a:t>
            </a:r>
          </a:p>
          <a:p>
            <a:r>
              <a:rPr lang="en-US" sz="3200" b="1" dirty="0" smtClean="0">
                <a:solidFill>
                  <a:schemeClr val="accent4"/>
                </a:solidFill>
              </a:rPr>
              <a:t>3 months.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9456508" y="1690688"/>
            <a:ext cx="0" cy="4899893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12851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interconnects have served us well for 30 years. What makes mm-scale systems unique?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570" y="1825624"/>
            <a:ext cx="5755835" cy="4814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Node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4"/>
                </a:solidFill>
              </a:rPr>
              <a:t>volume </a:t>
            </a:r>
            <a:r>
              <a:rPr lang="en-US" dirty="0" smtClean="0"/>
              <a:t>is dominated by </a:t>
            </a:r>
            <a:r>
              <a:rPr lang="en-US" b="1" dirty="0" smtClean="0">
                <a:solidFill>
                  <a:schemeClr val="accent4"/>
                </a:solidFill>
              </a:rPr>
              <a:t>energy storage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volume is </a:t>
            </a:r>
            <a:r>
              <a:rPr lang="en-US" b="1" dirty="0" smtClean="0">
                <a:solidFill>
                  <a:schemeClr val="accent4"/>
                </a:solidFill>
              </a:rPr>
              <a:t>shrinking cubically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08848-59C2-4C9A-B113-9A8E3BBF714D}" type="slidenum">
              <a:rPr lang="en-US" smtClean="0"/>
              <a:t>9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71025" y="2805932"/>
            <a:ext cx="3167443" cy="2796598"/>
            <a:chOff x="566709" y="2675288"/>
            <a:chExt cx="3496221" cy="3086883"/>
          </a:xfrm>
          <a:solidFill>
            <a:schemeClr val="bg2">
              <a:lumMod val="50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566709" y="2675288"/>
              <a:ext cx="3493122" cy="30868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4125" y1="73561" x2="54125" y2="73561"/>
                          <a14:foregroundMark x1="68000" y1="73228" x2="68000" y2="73228"/>
                          <a14:foregroundMark x1="65625" y1="61968" x2="65625" y2="61968"/>
                          <a14:foregroundMark x1="41000" y1="50375" x2="41000" y2="50375"/>
                          <a14:foregroundMark x1="56313" y1="41868" x2="56313" y2="41868"/>
                          <a14:foregroundMark x1="64125" y1="34862" x2="64125" y2="34862"/>
                          <a14:foregroundMark x1="75438" y1="25521" x2="75438" y2="25521"/>
                          <a14:foregroundMark x1="85500" y1="40617" x2="85500" y2="40617"/>
                          <a14:foregroundMark x1="74125" y1="46539" x2="74125" y2="46539"/>
                          <a14:foregroundMark x1="69000" y1="55046" x2="69000" y2="55046"/>
                          <a14:foregroundMark x1="23250" y1="40450" x2="23250" y2="40450"/>
                          <a14:foregroundMark x1="31813" y1="53962" x2="31813" y2="53962"/>
                          <a14:foregroundMark x1="28813" y1="49374" x2="28813" y2="49374"/>
                          <a14:foregroundMark x1="14563" y1="43953" x2="14563" y2="43953"/>
                          <a14:foregroundMark x1="32750" y1="34028" x2="32750" y2="34028"/>
                          <a14:foregroundMark x1="26188" y1="27189" x2="26188" y2="27189"/>
                          <a14:foregroundMark x1="46000" y1="33695" x2="46000" y2="33695"/>
                          <a14:foregroundMark x1="53438" y1="26689" x2="53438" y2="26689"/>
                          <a14:foregroundMark x1="53688" y1="19600" x2="53688" y2="19600"/>
                          <a14:foregroundMark x1="70500" y1="40951" x2="70500" y2="40951"/>
                          <a14:foregroundMark x1="50250" y1="29024" x2="50250" y2="29024"/>
                          <a14:foregroundMark x1="66500" y1="38198" x2="66500" y2="38198"/>
                          <a14:foregroundMark x1="51750" y1="27857" x2="51750" y2="27857"/>
                          <a14:foregroundMark x1="41813" y1="42619" x2="41813" y2="42619"/>
                          <a14:foregroundMark x1="40625" y1="35613" x2="40625" y2="35613"/>
                          <a14:foregroundMark x1="36563" y1="36530" x2="36563" y2="36530"/>
                          <a14:foregroundMark x1="30375" y1="43703" x2="30375" y2="43703"/>
                          <a14:foregroundMark x1="47875" y1="68807" x2="47875" y2="68807"/>
                          <a14:foregroundMark x1="57563" y1="60217" x2="57563" y2="60217"/>
                          <a14:foregroundMark x1="53563" y1="61218" x2="53563" y2="61218"/>
                          <a14:foregroundMark x1="47188" y1="60801" x2="47188" y2="60801"/>
                          <a14:foregroundMark x1="38688" y1="48540" x2="38688" y2="48540"/>
                          <a14:foregroundMark x1="47750" y1="51460" x2="47750" y2="51460"/>
                          <a14:foregroundMark x1="62313" y1="65304" x2="62313" y2="65304"/>
                          <a14:foregroundMark x1="64313" y1="58882" x2="64313" y2="58882"/>
                          <a14:foregroundMark x1="60125" y1="83403" x2="60125" y2="83403"/>
                          <a14:foregroundMark x1="61813" y1="84570" x2="61813" y2="84570"/>
                          <a14:foregroundMark x1="63813" y1="82319" x2="63813" y2="82319"/>
                          <a14:foregroundMark x1="62563" y1="80901" x2="62563" y2="80901"/>
                          <a14:foregroundMark x1="66313" y1="79149" x2="66313" y2="79149"/>
                          <a14:foregroundMark x1="64875" y1="79316" x2="64875" y2="79316"/>
                          <a14:foregroundMark x1="23063" y1="46122" x2="23063" y2="46122"/>
                          <a14:foregroundMark x1="22125" y1="61134" x2="22125" y2="61134"/>
                          <a14:foregroundMark x1="53312" y1="36113" x2="53312" y2="36113"/>
                          <a14:foregroundMark x1="57375" y1="43870" x2="57375" y2="43870"/>
                          <a14:foregroundMark x1="52125" y1="28524" x2="52125" y2="28524"/>
                          <a14:foregroundMark x1="56625" y1="26856" x2="56625" y2="26856"/>
                          <a14:foregroundMark x1="15812" y1="43870" x2="15812" y2="43870"/>
                          <a14:foregroundMark x1="19625" y1="43203" x2="19625" y2="43203"/>
                          <a14:foregroundMark x1="68938" y1="74812" x2="68938" y2="74812"/>
                          <a14:foregroundMark x1="70063" y1="72143" x2="70063" y2="72143"/>
                          <a14:foregroundMark x1="38938" y1="53711" x2="38938" y2="53711"/>
                          <a14:foregroundMark x1="48563" y1="45538" x2="48563" y2="45538"/>
                          <a14:foregroundMark x1="41125" y1="38115" x2="41125" y2="38115"/>
                          <a14:foregroundMark x1="31250" y1="42786" x2="31250" y2="42786"/>
                          <a14:foregroundMark x1="33063" y1="43620" x2="33063" y2="43620"/>
                          <a14:foregroundMark x1="35125" y1="43453" x2="35125" y2="43453"/>
                          <a14:foregroundMark x1="47063" y1="70726" x2="47063" y2="70726"/>
                          <a14:foregroundMark x1="44000" y1="67056" x2="44000" y2="67056"/>
                          <a14:foregroundMark x1="41000" y1="62552" x2="41000" y2="62552"/>
                          <a14:foregroundMark x1="37938" y1="57131" x2="37938" y2="57131"/>
                          <a14:foregroundMark x1="34000" y1="51126" x2="34000" y2="51126"/>
                          <a14:foregroundMark x1="35875" y1="49291" x2="35875" y2="49291"/>
                          <a14:foregroundMark x1="41000" y1="55546" x2="41000" y2="55546"/>
                          <a14:foregroundMark x1="49375" y1="36364" x2="49375" y2="36364"/>
                          <a14:foregroundMark x1="66000" y1="48957" x2="66000" y2="48957"/>
                          <a14:foregroundMark x1="62375" y1="50626" x2="62375" y2="50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9778" t="8584" r="10599" b="8738"/>
            <a:stretch/>
          </p:blipFill>
          <p:spPr bwMode="auto">
            <a:xfrm>
              <a:off x="659330" y="3018972"/>
              <a:ext cx="3403600" cy="2648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702551" y="2962853"/>
              <a:ext cx="96558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502227" y="2678058"/>
              <a:ext cx="1069525" cy="4001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“Phone”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1630913" y="3297078"/>
              <a:ext cx="747767" cy="56554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239576" y="3078168"/>
              <a:ext cx="441079" cy="537258"/>
            </a:xfrm>
            <a:prstGeom prst="line">
              <a:avLst/>
            </a:prstGeom>
            <a:grp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3637452" y="2457564"/>
            <a:ext cx="2402946" cy="1481792"/>
            <a:chOff x="4186984" y="2747463"/>
            <a:chExt cx="2504430" cy="1544373"/>
          </a:xfrm>
        </p:grpSpPr>
        <p:pic>
          <p:nvPicPr>
            <p:cNvPr id="20" name="Picture 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044" b="91209" l="4332" r="97834"/>
                      </a14:imgEffect>
                    </a14:imgLayer>
                  </a14:imgProps>
                </a:ext>
              </a:extLst>
            </a:blip>
            <a:srcRect t="5429"/>
            <a:stretch/>
          </p:blipFill>
          <p:spPr bwMode="auto">
            <a:xfrm flipH="1">
              <a:off x="4822785" y="2747463"/>
              <a:ext cx="1868629" cy="1161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4366607" y="3891726"/>
              <a:ext cx="11284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Batteries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86984" y="35140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23" name="Straight Connector 22"/>
            <p:cNvCxnSpPr>
              <a:stCxn id="21" idx="3"/>
            </p:cNvCxnSpPr>
            <p:nvPr/>
          </p:nvCxnSpPr>
          <p:spPr bwMode="auto">
            <a:xfrm flipV="1">
              <a:off x="5495057" y="3563324"/>
              <a:ext cx="317914" cy="52845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24" name="Straight Connector 23"/>
            <p:cNvCxnSpPr>
              <a:stCxn id="22" idx="3"/>
            </p:cNvCxnSpPr>
            <p:nvPr/>
          </p:nvCxnSpPr>
          <p:spPr bwMode="auto">
            <a:xfrm flipV="1">
              <a:off x="5311715" y="3180543"/>
              <a:ext cx="500109" cy="53360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grpSp>
        <p:nvGrpSpPr>
          <p:cNvPr id="50" name="Group 49"/>
          <p:cNvGrpSpPr/>
          <p:nvPr/>
        </p:nvGrpSpPr>
        <p:grpSpPr>
          <a:xfrm>
            <a:off x="3688679" y="4098559"/>
            <a:ext cx="2320556" cy="1682067"/>
            <a:chOff x="3997960" y="4095374"/>
            <a:chExt cx="2320556" cy="168206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7960" y="4095374"/>
              <a:ext cx="999460" cy="914400"/>
            </a:xfrm>
            <a:prstGeom prst="rect">
              <a:avLst/>
            </a:prstGeom>
          </p:spPr>
        </p:pic>
        <p:sp>
          <p:nvSpPr>
            <p:cNvPr id="42" name="Text Box 13"/>
            <p:cNvSpPr txBox="1">
              <a:spLocks noChangeArrowheads="1"/>
            </p:cNvSpPr>
            <p:nvPr/>
          </p:nvSpPr>
          <p:spPr bwMode="auto">
            <a:xfrm>
              <a:off x="4901480" y="5377331"/>
              <a:ext cx="96558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Battery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3" name="Text Box 13"/>
            <p:cNvSpPr txBox="1">
              <a:spLocks noChangeArrowheads="1"/>
            </p:cNvSpPr>
            <p:nvPr/>
          </p:nvSpPr>
          <p:spPr bwMode="auto">
            <a:xfrm>
              <a:off x="5193785" y="4826395"/>
              <a:ext cx="11247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1">
                      <a:lumMod val="75000"/>
                    </a:schemeClr>
                  </a:solidFill>
                </a:rPr>
                <a:t>“Sensor”</a:t>
              </a:r>
              <a:endParaRPr lang="en-US" sz="2000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cxnSp>
          <p:nvCxnSpPr>
            <p:cNvPr id="44" name="Straight Connector 43"/>
            <p:cNvCxnSpPr>
              <a:stCxn id="42" idx="1"/>
            </p:cNvCxnSpPr>
            <p:nvPr/>
          </p:nvCxnSpPr>
          <p:spPr bwMode="auto">
            <a:xfrm flipH="1" flipV="1">
              <a:off x="4528372" y="4862250"/>
              <a:ext cx="373108" cy="71513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  <p:cxnSp>
          <p:nvCxnSpPr>
            <p:cNvPr id="45" name="Straight Connector 44"/>
            <p:cNvCxnSpPr>
              <a:stCxn id="43" idx="1"/>
            </p:cNvCxnSpPr>
            <p:nvPr/>
          </p:nvCxnSpPr>
          <p:spPr bwMode="auto">
            <a:xfrm flipH="1" flipV="1">
              <a:off x="4592776" y="4448764"/>
              <a:ext cx="601009" cy="57768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/>
            </a:ln>
            <a:effectLst/>
          </p:spPr>
        </p:cxnSp>
      </p:grpSp>
      <p:sp>
        <p:nvSpPr>
          <p:cNvPr id="5" name="TextBox 4"/>
          <p:cNvSpPr txBox="1"/>
          <p:nvPr/>
        </p:nvSpPr>
        <p:spPr>
          <a:xfrm>
            <a:off x="553359" y="6241685"/>
            <a:ext cx="569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10’s </a:t>
            </a:r>
            <a:r>
              <a:rPr lang="el-GR" sz="2400" dirty="0" smtClean="0"/>
              <a:t>μ</a:t>
            </a:r>
            <a:r>
              <a:rPr lang="en-US" sz="2400" dirty="0" smtClean="0"/>
              <a:t>W active, 10’s </a:t>
            </a:r>
            <a:r>
              <a:rPr lang="en-US" sz="2400" dirty="0" err="1" smtClean="0"/>
              <a:t>nW</a:t>
            </a:r>
            <a:r>
              <a:rPr lang="en-US" sz="2400" dirty="0" smtClean="0"/>
              <a:t> sleep, DC 0.1%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lpRj7lZs0vqART1gYbE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lEFAUR6l4QJrO49QEgnw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Shzl8JJ9GuEfZXToknGG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WC2WtT3cz3ckdBtBrpiKy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O5Bsc4gEZpq8I9TxTUVJ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Zp5LFzdwhCokWHfl8F3G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v4cGNtnSIxdBula80qMSF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sQIERWikjOq1h20WuBTh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BwbMAbwEwdluogz3Avpx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c29ZkzA0j6vkPJDtRMQlb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X7m7Peelplp66PrJs80u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99jAiDkCqXkRi8WeXVoZN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kUi0BsXw4z21bx77tqd2f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Nv8aLkRFW7zhMizHtM5zZ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8Yate8LXogjTjsgD0lI6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ChXlFYwEvWEh7sltnI7C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9brzufu3WYzos2hKeJ1G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34nqQCaOraRtcnf77ty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8YLLvG4fg7V0LZ8e4FU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Ry0FQHjPF4iHShFrliT6B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wWdhj0K6qUDmebitac8ej"/>
</p:tagLst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D57E1"/>
      </a:accent3>
      <a:accent4>
        <a:srgbClr val="FFC000"/>
      </a:accent4>
      <a:accent5>
        <a:srgbClr val="4472C4"/>
      </a:accent5>
      <a:accent6>
        <a:srgbClr val="70AD47"/>
      </a:accent6>
      <a:hlink>
        <a:srgbClr val="FF89D8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6929</TotalTime>
  <Words>2549</Words>
  <Application>Microsoft Macintosh PowerPoint</Application>
  <PresentationFormat>Widescreen</PresentationFormat>
  <Paragraphs>786</Paragraphs>
  <Slides>55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.HelveticaNeueDeskInterface-Regular</vt:lpstr>
      <vt:lpstr>Arial</vt:lpstr>
      <vt:lpstr>Avenir Light</vt:lpstr>
      <vt:lpstr>Avenir Medium</vt:lpstr>
      <vt:lpstr>Calibri</vt:lpstr>
      <vt:lpstr>Monotype Sorts</vt:lpstr>
      <vt:lpstr>Segoe UI Semibold</vt:lpstr>
      <vt:lpstr>Segoe UI Semilight</vt:lpstr>
      <vt:lpstr>Wingdings</vt:lpstr>
      <vt:lpstr>맑은 고딕</vt:lpstr>
      <vt:lpstr>Office Theme</vt:lpstr>
      <vt:lpstr>MBus An Ultra-Low Power Interconnect for Next Generation Nanopower Systems</vt:lpstr>
      <vt:lpstr>Bell’s Law: A new computing class every decade</vt:lpstr>
      <vt:lpstr>We have a diverse array of mm-scale components</vt:lpstr>
      <vt:lpstr>And a few mm-scale systems…</vt:lpstr>
      <vt:lpstr>But where is the next class of computing?</vt:lpstr>
      <vt:lpstr>MBus is the missing interconnect that enables the mm-scale computing class</vt:lpstr>
      <vt:lpstr>Modularity is key for fast, iterative design, but was previously absent from mm-scale systems</vt:lpstr>
      <vt:lpstr>MBus enables a modular, composable ecosystem of mm-scale components</vt:lpstr>
      <vt:lpstr>Existing interconnects have served us well for 30 years. What makes mm-scale systems unique?</vt:lpstr>
      <vt:lpstr>Existing interconnects have served us well for 30 years. What makes mm-scale systems unique?</vt:lpstr>
      <vt:lpstr>SPI and I2C are like the USB and Firewire of embedded interconnects</vt:lpstr>
      <vt:lpstr>What is wrong with how are systems composed today?</vt:lpstr>
      <vt:lpstr>What is wrong with how are systems composed today?</vt:lpstr>
      <vt:lpstr>SPI’s I/O overhead and centralized architecture do not scale to mm-scale systems</vt:lpstr>
      <vt:lpstr>I2C has fixed I/O requirements and a decentralized architecture</vt:lpstr>
      <vt:lpstr>I2C has fixed I/O requirements and a decentralized architecture</vt:lpstr>
      <vt:lpstr>The problem is the energy costs of running an open-collector</vt:lpstr>
      <vt:lpstr>The problem is the energy costs of running an open-collector</vt:lpstr>
      <vt:lpstr>The problem is the energy costs of running an open-collector</vt:lpstr>
      <vt:lpstr>The energy demands of open-collectors make them unsuitable for mm-scale systems</vt:lpstr>
      <vt:lpstr>Can we modify I2C to bring energy costs in line with mm-scale?</vt:lpstr>
      <vt:lpstr>Replace the passive pull-up resistor with active circuitry</vt:lpstr>
      <vt:lpstr>Replace the passive pull-up resistor with active circuitry</vt:lpstr>
      <vt:lpstr>“Dark silicon” is more like “dimly lit silicon”</vt:lpstr>
      <vt:lpstr>Modular mm-scale components introduce novel circuits problems and novel systems problems</vt:lpstr>
      <vt:lpstr>The MBus design follows from a careful consideration of all the requirements for modular, mm-scale systems</vt:lpstr>
      <vt:lpstr>To be extensible and respect I/O constraints, wire count must be independent of node count</vt:lpstr>
      <vt:lpstr>Supporting interrupts with a fixed number of single-ended connections requires an arbitration protocol</vt:lpstr>
      <vt:lpstr>Supporting interrupts with a fixed number of single-ended connections requires an arbitration protocol</vt:lpstr>
      <vt:lpstr>Supporting interrupts with a fixed number of single-ended connections requires an arbitration protocol</vt:lpstr>
      <vt:lpstr>Tradeoff between globally unique addresses, address length, and overhead</vt:lpstr>
      <vt:lpstr>Tradeoff between globally unique addresses, address length, and overhead</vt:lpstr>
      <vt:lpstr>Unbounded messages maximize flexibility and minimize overhead</vt:lpstr>
      <vt:lpstr>MBus “interjections” provide an in-band end-of-message with minimal overhead</vt:lpstr>
      <vt:lpstr>MBus “interjections” provide an in-band end-of-message with minimal overhead</vt:lpstr>
      <vt:lpstr>MBus “interjections” provide an in-band end-of-message with minimal overhead</vt:lpstr>
      <vt:lpstr>Transaction-level ACKs minimize common-case overhead while interjections preserve flow control</vt:lpstr>
      <vt:lpstr>The modularity enabled by MBus created a circuits problem and a systems problem</vt:lpstr>
      <vt:lpstr>These primitives enable an architectural shift in system design</vt:lpstr>
      <vt:lpstr>Seamless and transparent interaction between power-aware and power-oblivious chips</vt:lpstr>
      <vt:lpstr>The majority of interconnect research is focused on performance at the expense of power and area</vt:lpstr>
      <vt:lpstr>Specification and Verilog at http://mbus.io </vt:lpstr>
      <vt:lpstr>MBus-based smart dust now on display at the computer history museum</vt:lpstr>
      <vt:lpstr>Protocol Overhead and message length</vt:lpstr>
      <vt:lpstr>Energy per bit of goodput (useful data)</vt:lpstr>
      <vt:lpstr>Power Draw Comparison</vt:lpstr>
      <vt:lpstr>Goodput of parallel MBus</vt:lpstr>
      <vt:lpstr>Saturating Transaction Rate</vt:lpstr>
      <vt:lpstr>Adding additional nodes does not have significant impact on MBus latency</vt:lpstr>
      <vt:lpstr>Some low-hanging fruit…</vt:lpstr>
      <vt:lpstr>Arbitration Detail</vt:lpstr>
      <vt:lpstr>Interjection Detail</vt:lpstr>
      <vt:lpstr>Tertiary node power-on request</vt:lpstr>
      <vt:lpstr>Hierarchical Power Domains</vt:lpstr>
      <vt:lpstr>Implementation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 Pannuto</dc:creator>
  <cp:lastModifiedBy>Pat Pannuto</cp:lastModifiedBy>
  <cp:revision>295</cp:revision>
  <cp:lastPrinted>2015-06-18T21:15:00Z</cp:lastPrinted>
  <dcterms:created xsi:type="dcterms:W3CDTF">2015-06-10T02:35:55Z</dcterms:created>
  <dcterms:modified xsi:type="dcterms:W3CDTF">2015-06-26T03:54:49Z</dcterms:modified>
</cp:coreProperties>
</file>